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0" r:id="rId2"/>
    <p:sldId id="315" r:id="rId3"/>
    <p:sldId id="316" r:id="rId4"/>
    <p:sldId id="322" r:id="rId5"/>
    <p:sldId id="317" r:id="rId6"/>
    <p:sldId id="318" r:id="rId7"/>
    <p:sldId id="319" r:id="rId8"/>
    <p:sldId id="320" r:id="rId9"/>
    <p:sldId id="321" r:id="rId10"/>
    <p:sldId id="323" r:id="rId11"/>
    <p:sldId id="306" r:id="rId12"/>
    <p:sldId id="327" r:id="rId13"/>
    <p:sldId id="328" r:id="rId14"/>
    <p:sldId id="329" r:id="rId15"/>
    <p:sldId id="330" r:id="rId16"/>
    <p:sldId id="331" r:id="rId17"/>
    <p:sldId id="332" r:id="rId18"/>
    <p:sldId id="334" r:id="rId19"/>
    <p:sldId id="286" r:id="rId20"/>
    <p:sldId id="325" r:id="rId21"/>
    <p:sldId id="324"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varScale="1">
        <p:scale>
          <a:sx n="54" d="100"/>
          <a:sy n="54" d="100"/>
        </p:scale>
        <p:origin x="-14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700D-2299-4946-9B10-F46AE142D6C2}" type="datetimeFigureOut">
              <a:rPr lang="en-US" smtClean="0"/>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309CE-8D5A-44DC-B663-161555E9D9D0}" type="slidenum">
              <a:rPr lang="en-US" smtClean="0"/>
              <a:t>‹#›</a:t>
            </a:fld>
            <a:endParaRPr lang="en-US"/>
          </a:p>
        </p:txBody>
      </p:sp>
    </p:spTree>
    <p:extLst>
      <p:ext uri="{BB962C8B-B14F-4D97-AF65-F5344CB8AC3E}">
        <p14:creationId xmlns:p14="http://schemas.microsoft.com/office/powerpoint/2010/main" val="326383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4BE032-1365-426B-A7F1-932E1A82AD9F}" type="datetimeFigureOut">
              <a:rPr lang="en-US" smtClean="0"/>
              <a:pPr/>
              <a:t>10/16/2017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420DCD-76A5-4C39-829C-3506597B8D7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ing.com/images/search?q=students+classroom+clipart&amp;view=detailv2&amp;&amp;id=E1E8B27E8FBBCFF85BE44781939CB81084352005&amp;selectedIndex=32&amp;ccid=T+BNiQS6&amp;simid=607998354704760883&amp;thid=OIP.M4fe04d8904baa4bfe20e800c23eaf8b4o0"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bing.com/images/search?q=smilies+clipart&amp;view=detailv2&amp;&amp;id=DF8E9D812DEA77C1D6FD84A502B4B8082300C1C7&amp;selectedIndex=2&amp;ccid=fPAaGmjV&amp;simid=608007597481724774&amp;thid=OIP.M7cf01a1a68d56c4641252d3f5074ac47H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bing.com/images/search?q=sad+student+classroom+clipart&amp;view=detailv2&amp;&amp;id=C188302A43B40BE6C2E8BF00A0F8AE58285119B0&amp;selectedIndex=349&amp;ccid=3Gqsm4LC&amp;simid=608024403676106742&amp;thid=OIP.Mdc6aac9b82c2e6fc0e9a036d72438817o2"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s://www.bing.com/images/search?q=smilies+clipart+angry&amp;view=detailv2&amp;&amp;id=A070B47B354AC41AF8B4F2E521AF521B90E079DE&amp;selectedIndex=0&amp;ccid=7mXMEqpd&amp;simid=608033461772945068&amp;thid=OIP.Mee65cc12aa5d9bb501af4d706d89bcc2o0" TargetMode="External"/><Relationship Id="rId1" Type="http://schemas.openxmlformats.org/officeDocument/2006/relationships/slideLayout" Target="../slideLayouts/slideLayout6.xml"/><Relationship Id="rId6" Type="http://schemas.openxmlformats.org/officeDocument/2006/relationships/hyperlink" Target="https://www.bing.com/images/search?q=smilies+clipart+afraid&amp;view=detailv2&amp;&amp;id=13D0F9BDA9F36A53C8916A9E728826C20B0274E3&amp;selectedIndex=2&amp;ccid=5TVw7Bh3&amp;simid=608052316673738799&amp;thid=OIP.Me53570ec187732985020fc80faf4248cH0" TargetMode="External"/><Relationship Id="rId5" Type="http://schemas.openxmlformats.org/officeDocument/2006/relationships/image" Target="../media/image11.jpeg"/><Relationship Id="rId4" Type="http://schemas.openxmlformats.org/officeDocument/2006/relationships/hyperlink" Target="https://www.bing.com/images/search?q=smilies+clipart+sad&amp;view=detailv2&amp;&amp;id=37E06BF199987B42956ECBF0DBF84F31755A4ECC&amp;selectedIndex=25&amp;ccid=1sIyXxiT&amp;simid=608021328490005743&amp;thid=OIP.Md6c2325f1893439e4d10a8e4e8220e46o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thens-greece.us/athens-greece-photos/piraeus-harbor-from-philopappus.ht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107008"/>
          </a:xfrm>
        </p:spPr>
        <p:txBody>
          <a:bodyPr>
            <a:normAutofit fontScale="90000"/>
          </a:bodyPr>
          <a:lstStyle/>
          <a:p>
            <a:pPr algn="ctr"/>
            <a:r>
              <a:rPr lang="el-GR" b="1" dirty="0" smtClean="0"/>
              <a:t/>
            </a:r>
            <a:br>
              <a:rPr lang="el-GR" b="1" dirty="0" smtClean="0"/>
            </a:br>
            <a:r>
              <a:rPr lang="el-GR" b="1" dirty="0"/>
              <a:t/>
            </a:r>
            <a:br>
              <a:rPr lang="el-GR" b="1" dirty="0"/>
            </a:br>
            <a:r>
              <a:rPr lang="el-GR" b="1" dirty="0" smtClean="0"/>
              <a:t/>
            </a:r>
            <a:br>
              <a:rPr lang="el-GR" b="1" dirty="0" smtClean="0"/>
            </a:br>
            <a:r>
              <a:rPr lang="el-GR" b="1" dirty="0" smtClean="0">
                <a:solidFill>
                  <a:schemeClr val="tx1"/>
                </a:solidFill>
              </a:rPr>
              <a:t>Η Ένταξη παιδιών με απώλεια ακοής στη γενική εκπαίδευση</a:t>
            </a:r>
            <a:br>
              <a:rPr lang="el-GR" b="1" dirty="0" smtClean="0">
                <a:solidFill>
                  <a:schemeClr val="tx1"/>
                </a:solidFill>
              </a:rPr>
            </a:br>
            <a:r>
              <a:rPr lang="el-GR" b="1" smtClean="0">
                <a:solidFill>
                  <a:schemeClr val="tx1"/>
                </a:solidFill>
              </a:rPr>
              <a:t>Πρακτικές εφαρμογές</a:t>
            </a:r>
            <a:r>
              <a:rPr lang="el-GR" b="1" dirty="0" smtClean="0">
                <a:solidFill>
                  <a:schemeClr val="tx1"/>
                </a:solidFill>
              </a:rPr>
              <a:t/>
            </a:r>
            <a:br>
              <a:rPr lang="el-GR" b="1" dirty="0" smtClean="0">
                <a:solidFill>
                  <a:schemeClr val="tx1"/>
                </a:solidFill>
              </a:rPr>
            </a:br>
            <a:r>
              <a:rPr lang="el-GR" b="1" dirty="0" smtClean="0">
                <a:solidFill>
                  <a:schemeClr val="tx1"/>
                </a:solidFill>
              </a:rPr>
              <a:t/>
            </a:r>
            <a:br>
              <a:rPr lang="el-GR" b="1" dirty="0" smtClean="0">
                <a:solidFill>
                  <a:schemeClr val="tx1"/>
                </a:solidFill>
              </a:rPr>
            </a:br>
            <a:r>
              <a:rPr lang="el-GR" b="1" dirty="0">
                <a:solidFill>
                  <a:schemeClr val="tx1"/>
                </a:solidFill>
              </a:rPr>
              <a:t/>
            </a:r>
            <a:br>
              <a:rPr lang="el-GR" b="1" dirty="0">
                <a:solidFill>
                  <a:schemeClr val="tx1"/>
                </a:solidFill>
              </a:rPr>
            </a:br>
            <a:r>
              <a:rPr lang="el-GR" b="1" dirty="0" smtClean="0">
                <a:solidFill>
                  <a:schemeClr val="tx1"/>
                </a:solidFill>
              </a:rPr>
              <a:t/>
            </a:r>
            <a:br>
              <a:rPr lang="el-GR" b="1" dirty="0" smtClean="0">
                <a:solidFill>
                  <a:schemeClr val="tx1"/>
                </a:solidFill>
              </a:rPr>
            </a:br>
            <a:r>
              <a:rPr lang="el-GR" b="1" dirty="0">
                <a:solidFill>
                  <a:schemeClr val="tx1"/>
                </a:solidFill>
              </a:rPr>
              <a:t> </a:t>
            </a:r>
            <a:r>
              <a:rPr lang="el-GR" b="1" dirty="0" smtClean="0">
                <a:solidFill>
                  <a:schemeClr val="tx1"/>
                </a:solidFill>
              </a:rPr>
              <a:t>     </a:t>
            </a:r>
            <a:r>
              <a:rPr lang="el-GR" sz="2800" b="1" dirty="0" smtClean="0">
                <a:solidFill>
                  <a:schemeClr val="tx1"/>
                </a:solidFill>
              </a:rPr>
              <a:t>Χριστίνα Γιασεμή</a:t>
            </a:r>
            <a:br>
              <a:rPr lang="el-GR" sz="2800" b="1" dirty="0" smtClean="0">
                <a:solidFill>
                  <a:schemeClr val="tx1"/>
                </a:solidFill>
              </a:rPr>
            </a:br>
            <a:r>
              <a:rPr lang="el-GR" sz="2800" b="1" dirty="0" smtClean="0">
                <a:solidFill>
                  <a:schemeClr val="tx1"/>
                </a:solidFill>
              </a:rPr>
              <a:t>                                   Ειδική Εκπαιδευτικός Κωφών</a:t>
            </a:r>
            <a:endParaRPr lang="el-GR" sz="2800" b="1" dirty="0">
              <a:solidFill>
                <a:schemeClr val="tx1"/>
              </a:solidFill>
            </a:endParaRPr>
          </a:p>
        </p:txBody>
      </p:sp>
    </p:spTree>
    <p:extLst>
      <p:ext uri="{BB962C8B-B14F-4D97-AF65-F5344CB8AC3E}">
        <p14:creationId xmlns:p14="http://schemas.microsoft.com/office/powerpoint/2010/main" val="174538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384"/>
            <a:ext cx="7498080" cy="1143000"/>
          </a:xfrm>
        </p:spPr>
        <p:txBody>
          <a:bodyPr>
            <a:normAutofit fontScale="90000"/>
          </a:bodyPr>
          <a:lstStyle/>
          <a:p>
            <a:r>
              <a:rPr lang="el-GR" sz="4000" b="1" dirty="0" smtClean="0"/>
              <a:t>Οι αφηρημένες έννοιες (μη ορατές)</a:t>
            </a:r>
            <a:endParaRPr lang="en-US" sz="4000" b="1" dirty="0"/>
          </a:p>
        </p:txBody>
      </p:sp>
      <p:sp>
        <p:nvSpPr>
          <p:cNvPr id="3" name="Content Placeholder 2"/>
          <p:cNvSpPr>
            <a:spLocks noGrp="1"/>
          </p:cNvSpPr>
          <p:nvPr>
            <p:ph idx="1"/>
          </p:nvPr>
        </p:nvSpPr>
        <p:spPr>
          <a:xfrm>
            <a:off x="1043608" y="1124744"/>
            <a:ext cx="8100392" cy="5733256"/>
          </a:xfrm>
        </p:spPr>
        <p:txBody>
          <a:bodyPr>
            <a:normAutofit/>
          </a:bodyPr>
          <a:lstStyle/>
          <a:p>
            <a:pPr marL="82296" indent="0">
              <a:buNone/>
            </a:pPr>
            <a:r>
              <a:rPr lang="el-GR" sz="2000" b="1" dirty="0" smtClean="0"/>
              <a:t>Δυσκολεύουν την απόκτηση γνώσεων σε όλα τα μαθήματα:</a:t>
            </a:r>
          </a:p>
          <a:p>
            <a:r>
              <a:rPr lang="el-GR" sz="2000" dirty="0" smtClean="0"/>
              <a:t>Παρομοιώσεις</a:t>
            </a:r>
          </a:p>
          <a:p>
            <a:r>
              <a:rPr lang="el-GR" sz="2000" dirty="0" smtClean="0"/>
              <a:t>Μεταφορές</a:t>
            </a:r>
          </a:p>
          <a:p>
            <a:r>
              <a:rPr lang="el-GR" sz="2000" dirty="0" smtClean="0"/>
              <a:t>Προσωποποιήσεις</a:t>
            </a:r>
          </a:p>
          <a:p>
            <a:r>
              <a:rPr lang="el-GR" sz="2000" dirty="0" smtClean="0"/>
              <a:t>Χρονικές έννοιες</a:t>
            </a:r>
          </a:p>
          <a:p>
            <a:r>
              <a:rPr lang="el-GR" sz="2000" dirty="0" smtClean="0"/>
              <a:t>Δευτερεύουσες προτάσεις</a:t>
            </a:r>
          </a:p>
          <a:p>
            <a:r>
              <a:rPr lang="el-GR" sz="2000" dirty="0" smtClean="0"/>
              <a:t>Πλάγιος λόγος</a:t>
            </a:r>
          </a:p>
          <a:p>
            <a:r>
              <a:rPr lang="el-GR" sz="2000" dirty="0" smtClean="0"/>
              <a:t>Προτάσεις ή φράσεις που δηλώνουν χιούμορ ή ειρωνεία</a:t>
            </a:r>
          </a:p>
          <a:p>
            <a:r>
              <a:rPr lang="el-GR" sz="2000" dirty="0" smtClean="0"/>
              <a:t>Σύνθετες προτάσεις</a:t>
            </a:r>
          </a:p>
          <a:p>
            <a:r>
              <a:rPr lang="el-GR" sz="2000" dirty="0" smtClean="0"/>
              <a:t>Αντωνυμίες </a:t>
            </a:r>
          </a:p>
          <a:p>
            <a:r>
              <a:rPr lang="el-GR" sz="2000" dirty="0" smtClean="0"/>
              <a:t>Ιστορικά γεγονότα</a:t>
            </a:r>
          </a:p>
          <a:p>
            <a:r>
              <a:rPr lang="el-GR" sz="2000" dirty="0"/>
              <a:t>Επειδή λείπει η </a:t>
            </a:r>
            <a:r>
              <a:rPr lang="el-GR" sz="2000" b="1" dirty="0"/>
              <a:t>ευκαιριακή μάθηση </a:t>
            </a:r>
            <a:r>
              <a:rPr lang="el-GR" sz="2000" dirty="0"/>
              <a:t>δύσκολα κατανοούν τις μεταφορικές φράσεις</a:t>
            </a:r>
            <a:r>
              <a:rPr lang="el-GR" sz="2000" dirty="0" smtClean="0"/>
              <a:t>. Ιδιαίτερη </a:t>
            </a:r>
            <a:r>
              <a:rPr lang="el-GR" sz="2000" dirty="0"/>
              <a:t>είναι η δυσκολία όταν υπάρχουν μεταφορικές φράσεις γιατί η κατανόηση των παιδιών </a:t>
            </a:r>
            <a:r>
              <a:rPr lang="el-GR" sz="2000" dirty="0" smtClean="0"/>
              <a:t>με ακουστική απώλεια </a:t>
            </a:r>
            <a:r>
              <a:rPr lang="el-GR" sz="2000" dirty="0"/>
              <a:t>περιορίζεται συνήθως στην κυριολεκτική έννοια των λέξεων</a:t>
            </a:r>
            <a:r>
              <a:rPr lang="el-GR" sz="2000" dirty="0" smtClean="0"/>
              <a:t>.</a:t>
            </a:r>
            <a:endParaRPr lang="en-US" sz="2000" dirty="0"/>
          </a:p>
        </p:txBody>
      </p:sp>
    </p:spTree>
    <p:extLst>
      <p:ext uri="{BB962C8B-B14F-4D97-AF65-F5344CB8AC3E}">
        <p14:creationId xmlns:p14="http://schemas.microsoft.com/office/powerpoint/2010/main" val="41083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170904"/>
          </a:xfrm>
        </p:spPr>
        <p:txBody>
          <a:bodyPr>
            <a:normAutofit fontScale="90000"/>
          </a:bodyPr>
          <a:lstStyle/>
          <a:p>
            <a:r>
              <a:rPr lang="el-GR" b="1" dirty="0" smtClean="0"/>
              <a:t/>
            </a:r>
            <a:br>
              <a:rPr lang="el-GR" b="1" dirty="0" smtClean="0"/>
            </a:br>
            <a:r>
              <a:rPr lang="el-GR" sz="3100" b="1" dirty="0" smtClean="0">
                <a:solidFill>
                  <a:srgbClr val="FF0000"/>
                </a:solidFill>
              </a:rPr>
              <a:t>Οπτική Επαφή</a:t>
            </a:r>
            <a:br>
              <a:rPr lang="el-GR" sz="3100" b="1" dirty="0" smtClean="0">
                <a:solidFill>
                  <a:srgbClr val="FF0000"/>
                </a:solidFill>
              </a:rPr>
            </a:br>
            <a:r>
              <a:rPr lang="el-GR" sz="2700" b="1" dirty="0" smtClean="0"/>
              <a:t>Μιλάτε </a:t>
            </a:r>
            <a:r>
              <a:rPr lang="el-GR" sz="2700" b="1" dirty="0"/>
              <a:t>πάντα ενώ κοιτάζετε</a:t>
            </a:r>
            <a:br>
              <a:rPr lang="el-GR" sz="2700" b="1" dirty="0"/>
            </a:br>
            <a:r>
              <a:rPr lang="el-GR" sz="2700" b="1" dirty="0"/>
              <a:t> τα </a:t>
            </a:r>
            <a:r>
              <a:rPr lang="el-GR" sz="2700" b="1" dirty="0" smtClean="0"/>
              <a:t>παιδιά. Να θυμάστε ότι τα παιδιά με απώλεια ακοής βασίζονται πολύ στη </a:t>
            </a:r>
            <a:r>
              <a:rPr lang="el-GR" sz="2700" b="1" dirty="0" err="1" smtClean="0"/>
              <a:t>χειλανάγνωση</a:t>
            </a:r>
            <a:r>
              <a:rPr lang="el-GR" sz="2700" b="1" dirty="0" smtClean="0"/>
              <a:t>. Έχουν ανάγκη να κάνουν </a:t>
            </a:r>
            <a:r>
              <a:rPr lang="el-GR" sz="2700" b="1" dirty="0" err="1" smtClean="0"/>
              <a:t>χειλανάγνωση</a:t>
            </a:r>
            <a:r>
              <a:rPr lang="el-GR" sz="2700" b="1" dirty="0" smtClean="0"/>
              <a:t>.</a:t>
            </a:r>
            <a:br>
              <a:rPr lang="el-GR" sz="2700" b="1" dirty="0" smtClean="0"/>
            </a:br>
            <a:r>
              <a:rPr lang="el-GR" sz="2700" b="1" dirty="0" smtClean="0"/>
              <a:t>Αν παρουσιαστούν δυσκολίες στη διάρκεια του μαθήματος πάρτε σημείωση και </a:t>
            </a:r>
            <a:r>
              <a:rPr lang="el-GR" sz="2700" b="1" dirty="0" err="1" smtClean="0"/>
              <a:t>αναφέρτε</a:t>
            </a:r>
            <a:r>
              <a:rPr lang="el-GR" sz="2700" b="1" dirty="0" smtClean="0"/>
              <a:t> το στη δασκάλα κωφών για να βοηθήσει κι αυτή το παιδί.</a:t>
            </a:r>
            <a:br>
              <a:rPr lang="el-GR" sz="2700" b="1" dirty="0" smtClean="0"/>
            </a:br>
            <a:r>
              <a:rPr lang="el-GR" sz="2700" b="1" dirty="0" smtClean="0"/>
              <a:t/>
            </a:r>
            <a:br>
              <a:rPr lang="el-GR" sz="2700" b="1" dirty="0" smtClean="0"/>
            </a:br>
            <a:r>
              <a:rPr lang="el-GR" sz="2700" b="1" dirty="0"/>
              <a:t/>
            </a:r>
            <a:br>
              <a:rPr lang="el-GR" sz="2700" b="1" dirty="0"/>
            </a:br>
            <a:endParaRPr lang="en-US" sz="2700" dirty="0"/>
          </a:p>
        </p:txBody>
      </p:sp>
    </p:spTree>
    <p:extLst>
      <p:ext uri="{BB962C8B-B14F-4D97-AF65-F5344CB8AC3E}">
        <p14:creationId xmlns:p14="http://schemas.microsoft.com/office/powerpoint/2010/main" val="697894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3038" y="357188"/>
            <a:ext cx="6557962" cy="892175"/>
          </a:xfrm>
        </p:spPr>
        <p:txBody>
          <a:bodyPr>
            <a:normAutofit/>
          </a:bodyPr>
          <a:lstStyle/>
          <a:p>
            <a:r>
              <a:rPr lang="el-GR" sz="4000" smtClean="0"/>
              <a:t>Δύσκολη χειλανάγνωση</a:t>
            </a:r>
            <a:endParaRPr lang="en-GB" sz="4000" smtClean="0"/>
          </a:p>
        </p:txBody>
      </p:sp>
      <p:pic>
        <p:nvPicPr>
          <p:cNvPr id="17411" name="Picture 3" descr="~AUT0000"/>
          <p:cNvPicPr>
            <a:picLocks noChangeAspect="1" noChangeArrowheads="1"/>
          </p:cNvPicPr>
          <p:nvPr/>
        </p:nvPicPr>
        <p:blipFill>
          <a:blip r:embed="rId2" cstate="print"/>
          <a:srcRect/>
          <a:stretch>
            <a:fillRect/>
          </a:stretch>
        </p:blipFill>
        <p:spPr bwMode="auto">
          <a:xfrm>
            <a:off x="1123132" y="1484784"/>
            <a:ext cx="4445620" cy="3672408"/>
          </a:xfrm>
          <a:prstGeom prst="rect">
            <a:avLst/>
          </a:prstGeom>
          <a:noFill/>
          <a:ln w="12700" cap="sq">
            <a:noFill/>
            <a:miter lim="800000"/>
            <a:headEnd type="none" w="sm" len="sm"/>
            <a:tailEnd type="none" w="sm" len="sm"/>
          </a:ln>
        </p:spPr>
      </p:pic>
      <p:pic>
        <p:nvPicPr>
          <p:cNvPr id="17412" name="Picture 4" descr="~AUT0001"/>
          <p:cNvPicPr>
            <a:picLocks noChangeAspect="1" noChangeArrowheads="1"/>
          </p:cNvPicPr>
          <p:nvPr/>
        </p:nvPicPr>
        <p:blipFill>
          <a:blip r:embed="rId3" cstate="print"/>
          <a:srcRect/>
          <a:stretch>
            <a:fillRect/>
          </a:stretch>
        </p:blipFill>
        <p:spPr bwMode="auto">
          <a:xfrm>
            <a:off x="4449730" y="1483767"/>
            <a:ext cx="4082710" cy="370932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79120935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se1.mm.bing.net/th?&amp;id=OIP.M4fe04d8904baa4bfe20e800c23eaf8b4o0&amp;w=297&amp;h=207&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70" y="1377828"/>
            <a:ext cx="5657130" cy="3956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se1.mm.bing.net/th?&amp;id=OIP.M7cf01a1a68d56c4641252d3f5074ac47H0&amp;w=300&amp;h=28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758" y="2321370"/>
            <a:ext cx="2177984" cy="20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0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Η συνεχής αποτυχία οδηγά στην παραίτηση και τότε η αυτοπεποίθηση αρχίζει να μειώνεται…</a:t>
            </a:r>
            <a:endParaRPr lang="en-US" dirty="0"/>
          </a:p>
        </p:txBody>
      </p:sp>
      <p:pic>
        <p:nvPicPr>
          <p:cNvPr id="3" name="Picture 6" descr="https://tse1.mm.bing.net/th?&amp;id=OIP.Mdc6aac9b82c2e6fc0e9a036d72438817o2&amp;w=196&amp;h=138&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435" y="3140968"/>
            <a:ext cx="3120142" cy="206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4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Συνήθεις αντιδράσεις στη συνεχή αποτυχία:</a:t>
            </a:r>
            <a:endParaRPr lang="en-US" dirty="0"/>
          </a:p>
        </p:txBody>
      </p:sp>
      <p:pic>
        <p:nvPicPr>
          <p:cNvPr id="4102" name="Picture 6" descr="https://tse1.mm.bing.net/th?&amp;id=OIP.Mee65cc12aa5d9bb501af4d706d89bcc2o0&amp;w=249&amp;h=299&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320"/>
            <a:ext cx="23717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se1.mm.bing.net/th?&amp;id=OIP.Md6c2325f1893439e4d10a8e4e8220e46o0&amp;w=300&amp;h=268&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265196"/>
            <a:ext cx="2857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tse1.mm.bing.net/th?&amp;id=OIP.Me53570ec187732985020fc80faf4248cH0&amp;w=300&amp;h=276&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298784"/>
            <a:ext cx="2468979" cy="227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0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04664"/>
            <a:ext cx="7498080" cy="3312368"/>
          </a:xfrm>
        </p:spPr>
        <p:txBody>
          <a:bodyPr>
            <a:normAutofit fontScale="90000"/>
          </a:bodyPr>
          <a:lstStyle/>
          <a:p>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Επαναληπτικές </a:t>
            </a:r>
            <a:r>
              <a:rPr lang="el-GR" sz="1200" dirty="0">
                <a:effectLst/>
              </a:rPr>
              <a:t>Ασκήσεις στην 1</a:t>
            </a:r>
            <a:r>
              <a:rPr lang="el-GR" sz="1200" baseline="30000" dirty="0">
                <a:effectLst/>
              </a:rPr>
              <a:t>η</a:t>
            </a:r>
            <a:r>
              <a:rPr lang="el-GR" sz="1200" dirty="0">
                <a:effectLst/>
              </a:rPr>
              <a:t> ενότητα</a:t>
            </a:r>
            <a:br>
              <a:rPr lang="el-GR" sz="1200" dirty="0">
                <a:effectLst/>
              </a:rPr>
            </a:br>
            <a:r>
              <a:rPr lang="el-GR" sz="1200" dirty="0">
                <a:effectLst/>
              </a:rPr>
              <a:t>Όνομα:...............................................................</a:t>
            </a:r>
            <a:br>
              <a:rPr lang="el-GR" sz="1200" dirty="0">
                <a:effectLst/>
              </a:rPr>
            </a:br>
            <a:r>
              <a:rPr lang="el-GR" sz="1200" dirty="0">
                <a:effectLst/>
              </a:rPr>
              <a:t>Γράφω τη σωστή λέξη:</a:t>
            </a:r>
            <a:br>
              <a:rPr lang="el-GR" sz="1200" dirty="0">
                <a:effectLst/>
              </a:rPr>
            </a:br>
            <a:r>
              <a:rPr lang="el-GR" sz="1200" dirty="0">
                <a:effectLst/>
              </a:rPr>
              <a:t>α. Ο κυρ Γιώργος έγινε …………………………………………….., επειδή κέρδισε </a:t>
            </a:r>
            <a:r>
              <a:rPr lang="el-GR" sz="1200" dirty="0" smtClean="0">
                <a:effectLst/>
              </a:rPr>
              <a:t>το </a:t>
            </a:r>
            <a:r>
              <a:rPr lang="el-GR" sz="1200" dirty="0">
                <a:solidFill>
                  <a:srgbClr val="FF0000"/>
                </a:solidFill>
                <a:effectLst/>
              </a:rPr>
              <a:t>εθνικό λαχείο.</a:t>
            </a:r>
            <a:r>
              <a:rPr lang="el-GR" sz="1200" dirty="0">
                <a:effectLst/>
              </a:rPr>
              <a:t/>
            </a:r>
            <a:br>
              <a:rPr lang="el-GR" sz="1200" dirty="0">
                <a:effectLst/>
              </a:rPr>
            </a:br>
            <a:r>
              <a:rPr lang="el-GR" sz="1200" dirty="0">
                <a:effectLst/>
              </a:rPr>
              <a:t>Ι) </a:t>
            </a:r>
            <a:r>
              <a:rPr lang="el-GR" sz="1200" dirty="0">
                <a:solidFill>
                  <a:srgbClr val="FF0000"/>
                </a:solidFill>
                <a:effectLst/>
              </a:rPr>
              <a:t>δισεκατομμυριούχος,   </a:t>
            </a:r>
            <a:r>
              <a:rPr lang="el-GR" sz="1200" dirty="0">
                <a:effectLst/>
              </a:rPr>
              <a:t>ΙΙ) </a:t>
            </a:r>
            <a:r>
              <a:rPr lang="el-GR" sz="1200" dirty="0" err="1">
                <a:solidFill>
                  <a:srgbClr val="FF0000"/>
                </a:solidFill>
                <a:effectLst/>
              </a:rPr>
              <a:t>δυσεκατομμυριούχος</a:t>
            </a:r>
            <a:r>
              <a:rPr lang="el-GR" sz="1200" dirty="0">
                <a:effectLst/>
              </a:rPr>
              <a:t/>
            </a:r>
            <a:br>
              <a:rPr lang="el-GR" sz="1200" dirty="0">
                <a:effectLst/>
              </a:rPr>
            </a:br>
            <a:r>
              <a:rPr lang="el-GR" sz="1200" dirty="0">
                <a:effectLst/>
              </a:rPr>
              <a:t>β. Η κυρία Σοφία απέκτησε το πρώτο της ……………………………………., όταν ήταν μόλις 60 ετών!</a:t>
            </a:r>
            <a:br>
              <a:rPr lang="el-GR" sz="1200" dirty="0">
                <a:effectLst/>
              </a:rPr>
            </a:br>
            <a:r>
              <a:rPr lang="el-GR" sz="1200" dirty="0">
                <a:effectLst/>
              </a:rPr>
              <a:t>Ι) </a:t>
            </a:r>
            <a:r>
              <a:rPr lang="el-GR" sz="1200" dirty="0">
                <a:solidFill>
                  <a:srgbClr val="FF0000"/>
                </a:solidFill>
                <a:effectLst/>
              </a:rPr>
              <a:t>δισέγγονο</a:t>
            </a:r>
            <a:r>
              <a:rPr lang="el-GR" sz="1200" dirty="0">
                <a:effectLst/>
              </a:rPr>
              <a:t>, ΙΙ) </a:t>
            </a:r>
            <a:r>
              <a:rPr lang="el-GR" sz="1200" dirty="0" err="1">
                <a:solidFill>
                  <a:srgbClr val="FF0000"/>
                </a:solidFill>
                <a:effectLst/>
              </a:rPr>
              <a:t>δυσέγγονο</a:t>
            </a:r>
            <a:r>
              <a:rPr lang="el-GR" sz="1200" dirty="0">
                <a:effectLst/>
              </a:rPr>
              <a:t/>
            </a:r>
            <a:br>
              <a:rPr lang="el-GR" sz="1200" dirty="0">
                <a:effectLst/>
              </a:rPr>
            </a:br>
            <a:r>
              <a:rPr lang="el-GR" sz="1200" dirty="0">
                <a:effectLst/>
              </a:rPr>
              <a:t>γ. Η λέξη «κοντά» είναι……………………………..</a:t>
            </a:r>
            <a:br>
              <a:rPr lang="el-GR" sz="1200" dirty="0">
                <a:effectLst/>
              </a:rPr>
            </a:br>
            <a:r>
              <a:rPr lang="el-GR" sz="1200" dirty="0">
                <a:effectLst/>
              </a:rPr>
              <a:t>Ι)</a:t>
            </a:r>
            <a:r>
              <a:rPr lang="el-GR" sz="1200" dirty="0">
                <a:solidFill>
                  <a:srgbClr val="FF0000"/>
                </a:solidFill>
                <a:effectLst/>
              </a:rPr>
              <a:t> </a:t>
            </a:r>
            <a:r>
              <a:rPr lang="el-GR" sz="1200" dirty="0" err="1">
                <a:solidFill>
                  <a:srgbClr val="FF0000"/>
                </a:solidFill>
                <a:effectLst/>
              </a:rPr>
              <a:t>δυσύλλαβη</a:t>
            </a:r>
            <a:r>
              <a:rPr lang="el-GR" sz="1200" dirty="0">
                <a:effectLst/>
              </a:rPr>
              <a:t>, ΙΙ) </a:t>
            </a:r>
            <a:r>
              <a:rPr lang="el-GR" sz="1200" dirty="0">
                <a:solidFill>
                  <a:srgbClr val="FF0000"/>
                </a:solidFill>
                <a:effectLst/>
              </a:rPr>
              <a:t>δισύλλαβη</a:t>
            </a:r>
            <a:r>
              <a:rPr lang="el-GR" sz="1200" dirty="0">
                <a:effectLst/>
              </a:rPr>
              <a:t/>
            </a:r>
            <a:br>
              <a:rPr lang="el-GR" sz="1200" dirty="0">
                <a:effectLst/>
              </a:rPr>
            </a:br>
            <a:r>
              <a:rPr lang="el-GR" sz="1200" dirty="0">
                <a:effectLst/>
              </a:rPr>
              <a:t>δ. Μερικές φορές φέρεται πολύ………………..…………….. </a:t>
            </a:r>
            <a:br>
              <a:rPr lang="el-GR" sz="1200" dirty="0">
                <a:effectLst/>
              </a:rPr>
            </a:br>
            <a:r>
              <a:rPr lang="el-GR" sz="1200" dirty="0">
                <a:effectLst/>
              </a:rPr>
              <a:t>Ι</a:t>
            </a:r>
            <a:r>
              <a:rPr lang="el-GR" sz="1200" dirty="0">
                <a:solidFill>
                  <a:srgbClr val="FF0000"/>
                </a:solidFill>
                <a:effectLst/>
              </a:rPr>
              <a:t>) </a:t>
            </a:r>
            <a:r>
              <a:rPr lang="el-GR" sz="1200" dirty="0" err="1">
                <a:solidFill>
                  <a:srgbClr val="FF0000"/>
                </a:solidFill>
                <a:effectLst/>
              </a:rPr>
              <a:t>δίστροπα</a:t>
            </a:r>
            <a:r>
              <a:rPr lang="el-GR" sz="1200" dirty="0">
                <a:effectLst/>
              </a:rPr>
              <a:t>, ΙΙ) </a:t>
            </a:r>
            <a:r>
              <a:rPr lang="el-GR" sz="1200" dirty="0">
                <a:solidFill>
                  <a:srgbClr val="FF0000"/>
                </a:solidFill>
                <a:effectLst/>
              </a:rPr>
              <a:t>δύστροπα</a:t>
            </a:r>
            <a:r>
              <a:rPr lang="el-GR" sz="1200" dirty="0">
                <a:effectLst/>
              </a:rPr>
              <a:t/>
            </a:r>
            <a:br>
              <a:rPr lang="el-GR" sz="1200" dirty="0">
                <a:effectLst/>
              </a:rPr>
            </a:br>
            <a:r>
              <a:rPr lang="el-GR" sz="1200" dirty="0">
                <a:effectLst/>
              </a:rPr>
              <a:t>ε. Η αίθουσα που επισκεφθήκαμε είχε μια ……………….…………………. μυρωδιά.</a:t>
            </a:r>
            <a:br>
              <a:rPr lang="el-GR" sz="1200" dirty="0">
                <a:effectLst/>
              </a:rPr>
            </a:br>
            <a:r>
              <a:rPr lang="el-GR" sz="1200" dirty="0" err="1">
                <a:effectLst/>
              </a:rPr>
              <a:t>Ι</a:t>
            </a:r>
            <a:r>
              <a:rPr lang="el-GR" sz="1200" dirty="0" err="1">
                <a:solidFill>
                  <a:srgbClr val="FF0000"/>
                </a:solidFill>
                <a:effectLst/>
              </a:rPr>
              <a:t>)δισάρεστη</a:t>
            </a:r>
            <a:r>
              <a:rPr lang="el-GR" sz="1200" dirty="0">
                <a:effectLst/>
              </a:rPr>
              <a:t>, ΙΙ) </a:t>
            </a:r>
            <a:r>
              <a:rPr lang="el-GR" sz="1200" dirty="0">
                <a:solidFill>
                  <a:srgbClr val="FF0000"/>
                </a:solidFill>
                <a:effectLst/>
              </a:rPr>
              <a:t>δυσάρεστη</a:t>
            </a:r>
            <a:r>
              <a:rPr lang="el-GR" sz="1200" dirty="0">
                <a:effectLst/>
              </a:rPr>
              <a:t/>
            </a:r>
            <a:br>
              <a:rPr lang="el-GR" sz="1200" dirty="0">
                <a:effectLst/>
              </a:rPr>
            </a:br>
            <a:r>
              <a:rPr lang="el-GR" sz="1200" dirty="0">
                <a:effectLst/>
              </a:rPr>
              <a:t>στ. Κάθε τέσσερα χρόνια το ημερολογιακό έτος είναι …………….……………….., γιατί ο Φεβρουάριος έχει 29 μέρες και όχι 28.</a:t>
            </a:r>
            <a:br>
              <a:rPr lang="el-GR" sz="1200" dirty="0">
                <a:effectLst/>
              </a:rPr>
            </a:br>
            <a:r>
              <a:rPr lang="el-GR" sz="1200" dirty="0" err="1">
                <a:solidFill>
                  <a:srgbClr val="FF0000"/>
                </a:solidFill>
                <a:effectLst/>
              </a:rPr>
              <a:t>Ι)δίσεκτο</a:t>
            </a:r>
            <a:r>
              <a:rPr lang="el-GR" sz="1200" dirty="0">
                <a:solidFill>
                  <a:srgbClr val="FF0000"/>
                </a:solidFill>
                <a:effectLst/>
              </a:rPr>
              <a:t>, </a:t>
            </a:r>
            <a:r>
              <a:rPr lang="el-GR" sz="1200" dirty="0">
                <a:effectLst/>
              </a:rPr>
              <a:t>ΙΙ)</a:t>
            </a:r>
            <a:r>
              <a:rPr lang="el-GR" sz="1200" dirty="0">
                <a:solidFill>
                  <a:srgbClr val="FF0000"/>
                </a:solidFill>
                <a:effectLst/>
              </a:rPr>
              <a:t> </a:t>
            </a:r>
            <a:r>
              <a:rPr lang="el-GR" sz="1200" dirty="0" err="1">
                <a:solidFill>
                  <a:srgbClr val="FF0000"/>
                </a:solidFill>
                <a:effectLst/>
              </a:rPr>
              <a:t>δύσεκτο</a:t>
            </a:r>
            <a:r>
              <a:rPr lang="el-GR" sz="1200" dirty="0">
                <a:solidFill>
                  <a:srgbClr val="FF0000"/>
                </a:solidFill>
                <a:effectLst/>
              </a:rPr>
              <a:t> </a:t>
            </a:r>
            <a:r>
              <a:rPr lang="el-GR" sz="1200" dirty="0">
                <a:effectLst/>
              </a:rPr>
              <a:t/>
            </a:r>
            <a:br>
              <a:rPr lang="el-GR" sz="1200" dirty="0">
                <a:effectLst/>
              </a:rPr>
            </a:br>
            <a:r>
              <a:rPr lang="el-GR" sz="1200" dirty="0">
                <a:effectLst/>
              </a:rPr>
              <a:t>ζ. Αχ, ……………………………… μου! Τι θα κάνω τώρα</a:t>
            </a:r>
            <a:r>
              <a:rPr lang="el-GR" sz="1200" dirty="0" smtClean="0">
                <a:effectLst/>
              </a:rPr>
              <a:t>;</a:t>
            </a:r>
            <a:r>
              <a:rPr lang="el-GR" sz="1200" dirty="0">
                <a:effectLst/>
              </a:rPr>
              <a:t/>
            </a:r>
            <a:br>
              <a:rPr lang="el-GR" sz="1200" dirty="0">
                <a:effectLst/>
              </a:rPr>
            </a:br>
            <a:r>
              <a:rPr lang="el-GR" sz="1200" dirty="0" err="1">
                <a:solidFill>
                  <a:srgbClr val="FF0000"/>
                </a:solidFill>
                <a:effectLst/>
              </a:rPr>
              <a:t>Ι)διστιχία</a:t>
            </a:r>
            <a:r>
              <a:rPr lang="el-GR" sz="1200" dirty="0">
                <a:effectLst/>
              </a:rPr>
              <a:t>, ΙΙ) </a:t>
            </a:r>
            <a:r>
              <a:rPr lang="el-GR" sz="1200" dirty="0" smtClean="0">
                <a:solidFill>
                  <a:srgbClr val="FF0000"/>
                </a:solidFill>
                <a:effectLst/>
              </a:rPr>
              <a:t>δυστυχία</a:t>
            </a:r>
            <a:r>
              <a:rPr lang="en-US" sz="1200" dirty="0" smtClean="0">
                <a:solidFill>
                  <a:srgbClr val="FF0000"/>
                </a:solidFill>
                <a:effectLst/>
              </a:rPr>
              <a:t/>
            </a:r>
            <a:br>
              <a:rPr lang="en-US" sz="1200" dirty="0" smtClean="0">
                <a:solidFill>
                  <a:srgbClr val="FF0000"/>
                </a:solidFill>
                <a:effectLst/>
              </a:rPr>
            </a:br>
            <a:r>
              <a:rPr lang="en-US" sz="1200" dirty="0">
                <a:solidFill>
                  <a:srgbClr val="FF0000"/>
                </a:solidFill>
                <a:effectLst/>
              </a:rPr>
              <a:t/>
            </a:r>
            <a:br>
              <a:rPr lang="en-US" sz="1200" dirty="0">
                <a:solidFill>
                  <a:srgbClr val="FF0000"/>
                </a:solidFill>
                <a:effectLst/>
              </a:rPr>
            </a:br>
            <a:r>
              <a:rPr lang="el-GR" sz="1200" dirty="0" smtClean="0">
                <a:solidFill>
                  <a:srgbClr val="FF0000"/>
                </a:solidFill>
                <a:effectLst/>
              </a:rPr>
              <a:t/>
            </a:r>
            <a:br>
              <a:rPr lang="el-GR" sz="1200" dirty="0" smtClean="0">
                <a:solidFill>
                  <a:srgbClr val="FF0000"/>
                </a:solidFill>
                <a:effectLst/>
              </a:rPr>
            </a:br>
            <a:r>
              <a:rPr lang="en-US" sz="1200" dirty="0" smtClean="0">
                <a:solidFill>
                  <a:srgbClr val="FF0000"/>
                </a:solidFill>
                <a:effectLst/>
              </a:rPr>
              <a:t/>
            </a:r>
            <a:br>
              <a:rPr lang="en-US" sz="1200" dirty="0" smtClean="0">
                <a:solidFill>
                  <a:srgbClr val="FF0000"/>
                </a:solidFill>
                <a:effectLst/>
              </a:rPr>
            </a:br>
            <a:r>
              <a:rPr lang="en-US" sz="1200" dirty="0">
                <a:solidFill>
                  <a:srgbClr val="FF0000"/>
                </a:solidFill>
                <a:effectLst/>
              </a:rPr>
              <a:t/>
            </a:r>
            <a:br>
              <a:rPr lang="en-US" sz="1200" dirty="0">
                <a:solidFill>
                  <a:srgbClr val="FF0000"/>
                </a:solidFill>
                <a:effectLst/>
              </a:rPr>
            </a:br>
            <a:r>
              <a:rPr lang="en-US" sz="1200" dirty="0" smtClean="0">
                <a:solidFill>
                  <a:srgbClr val="FF0000"/>
                </a:solidFill>
                <a:effectLst/>
              </a:rPr>
              <a:t/>
            </a:r>
            <a:br>
              <a:rPr lang="en-US" sz="1200" dirty="0" smtClean="0">
                <a:solidFill>
                  <a:srgbClr val="FF0000"/>
                </a:solidFill>
                <a:effectLst/>
              </a:rPr>
            </a:br>
            <a:r>
              <a:rPr lang="en-US" sz="1200" dirty="0">
                <a:solidFill>
                  <a:srgbClr val="FF0000"/>
                </a:solidFill>
                <a:effectLst/>
              </a:rPr>
              <a:t/>
            </a:r>
            <a:br>
              <a:rPr lang="en-US" sz="1200" dirty="0">
                <a:solidFill>
                  <a:srgbClr val="FF0000"/>
                </a:solidFill>
                <a:effectLst/>
              </a:rPr>
            </a:br>
            <a:r>
              <a:rPr lang="en-US" sz="1200" dirty="0" smtClean="0">
                <a:solidFill>
                  <a:srgbClr val="FF0000"/>
                </a:solidFill>
                <a:effectLst/>
              </a:rPr>
              <a:t/>
            </a:r>
            <a:br>
              <a:rPr lang="en-US" sz="1200" dirty="0" smtClean="0">
                <a:solidFill>
                  <a:srgbClr val="FF0000"/>
                </a:solidFill>
                <a:effectLst/>
              </a:rPr>
            </a:br>
            <a:r>
              <a:rPr lang="en-US" sz="1200" dirty="0">
                <a:solidFill>
                  <a:srgbClr val="FF0000"/>
                </a:solidFill>
                <a:effectLst/>
              </a:rPr>
              <a:t/>
            </a:r>
            <a:br>
              <a:rPr lang="en-US" sz="1200" dirty="0">
                <a:solidFill>
                  <a:srgbClr val="FF0000"/>
                </a:solidFill>
                <a:effectLst/>
              </a:rPr>
            </a:br>
            <a:r>
              <a:rPr lang="en-US" sz="1200" dirty="0" smtClean="0">
                <a:solidFill>
                  <a:srgbClr val="FF0000"/>
                </a:solidFill>
                <a:effectLst/>
              </a:rPr>
              <a:t/>
            </a:r>
            <a:br>
              <a:rPr lang="en-US" sz="1200" dirty="0" smtClean="0">
                <a:solidFill>
                  <a:srgbClr val="FF0000"/>
                </a:solidFill>
                <a:effectLst/>
              </a:rPr>
            </a:br>
            <a:r>
              <a:rPr lang="en-US" sz="1200" dirty="0">
                <a:solidFill>
                  <a:srgbClr val="FF0000"/>
                </a:solidFill>
                <a:effectLst/>
              </a:rPr>
              <a:t/>
            </a:r>
            <a:br>
              <a:rPr lang="en-US" sz="1200" dirty="0">
                <a:solidFill>
                  <a:srgbClr val="FF0000"/>
                </a:solidFill>
                <a:effectLst/>
              </a:rPr>
            </a:br>
            <a:r>
              <a:rPr lang="en-US" sz="1200" dirty="0" smtClean="0">
                <a:solidFill>
                  <a:srgbClr val="FF0000"/>
                </a:solidFill>
                <a:effectLst/>
              </a:rPr>
              <a:t/>
            </a:r>
            <a:br>
              <a:rPr lang="en-US" sz="1200" dirty="0" smtClean="0">
                <a:solidFill>
                  <a:srgbClr val="FF0000"/>
                </a:solidFill>
                <a:effectLst/>
              </a:rPr>
            </a:br>
            <a:r>
              <a:rPr lang="el-GR" sz="1200" dirty="0">
                <a:effectLst/>
              </a:rPr>
              <a:t/>
            </a:r>
            <a:br>
              <a:rPr lang="el-GR" sz="1200" dirty="0">
                <a:effectLst/>
              </a:rPr>
            </a:br>
            <a:endParaRPr lang="el-GR" sz="1200" dirty="0"/>
          </a:p>
        </p:txBody>
      </p:sp>
      <p:sp>
        <p:nvSpPr>
          <p:cNvPr id="12" name="Rectangle 11"/>
          <p:cNvSpPr/>
          <p:nvPr/>
        </p:nvSpPr>
        <p:spPr>
          <a:xfrm>
            <a:off x="2286000" y="-633650"/>
            <a:ext cx="4572000" cy="6971139"/>
          </a:xfrm>
          <a:prstGeom prst="rect">
            <a:avLst/>
          </a:prstGeom>
        </p:spPr>
        <p:txBody>
          <a:bodyPr>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l-GR" sz="1100" b="1" dirty="0" smtClean="0"/>
          </a:p>
          <a:p>
            <a:endParaRPr lang="el-GR" sz="1100" b="1" dirty="0"/>
          </a:p>
          <a:p>
            <a:endParaRPr lang="el-GR" sz="1100" b="1" dirty="0" smtClean="0"/>
          </a:p>
          <a:p>
            <a:endParaRPr lang="el-GR" sz="1100" b="1" dirty="0"/>
          </a:p>
          <a:p>
            <a:endParaRPr lang="el-GR" sz="1100" b="1" dirty="0" smtClean="0"/>
          </a:p>
          <a:p>
            <a:endParaRPr lang="el-GR" sz="1100" b="1" dirty="0"/>
          </a:p>
          <a:p>
            <a:r>
              <a:rPr lang="el-GR" sz="1100" b="1" dirty="0" smtClean="0"/>
              <a:t>Τροποποιημένη άσκηση</a:t>
            </a:r>
            <a:r>
              <a:rPr lang="el-GR" sz="1100" b="1" dirty="0"/>
              <a:t/>
            </a:r>
            <a:br>
              <a:rPr lang="el-GR" sz="1100" b="1" dirty="0"/>
            </a:br>
            <a:r>
              <a:rPr lang="el-GR" sz="1100" dirty="0"/>
              <a:t>Γράφω τη σωστή λέξη:</a:t>
            </a:r>
            <a:br>
              <a:rPr lang="el-GR" sz="1100" dirty="0"/>
            </a:br>
            <a:r>
              <a:rPr lang="el-GR" sz="1100" dirty="0" err="1" smtClean="0"/>
              <a:t>αβ</a:t>
            </a:r>
            <a:r>
              <a:rPr lang="el-GR" sz="1100" dirty="0"/>
              <a:t>. Η κυρία Σοφία απέκτησε το πρώτο της ……………………………………., όταν ήταν μόλις 60 ετών!</a:t>
            </a:r>
            <a:br>
              <a:rPr lang="el-GR" sz="1100" dirty="0"/>
            </a:br>
            <a:r>
              <a:rPr lang="el-GR" sz="1100" dirty="0"/>
              <a:t>Ι) </a:t>
            </a:r>
            <a:r>
              <a:rPr lang="el-GR" sz="1100" dirty="0">
                <a:solidFill>
                  <a:srgbClr val="FF0000"/>
                </a:solidFill>
              </a:rPr>
              <a:t>δισέγγονο</a:t>
            </a:r>
            <a:r>
              <a:rPr lang="el-GR" sz="1100" dirty="0"/>
              <a:t>, ΙΙ) </a:t>
            </a:r>
            <a:r>
              <a:rPr lang="el-GR" sz="1100" dirty="0" err="1">
                <a:solidFill>
                  <a:srgbClr val="FF0000"/>
                </a:solidFill>
              </a:rPr>
              <a:t>δυσέγγονο</a:t>
            </a:r>
            <a:r>
              <a:rPr lang="el-GR" sz="1100" dirty="0"/>
              <a:t/>
            </a:r>
            <a:br>
              <a:rPr lang="el-GR" sz="1100" dirty="0"/>
            </a:br>
            <a:r>
              <a:rPr lang="el-GR" sz="1100" dirty="0"/>
              <a:t>γ. Η λέξη «κοντά» είναι……………………………..</a:t>
            </a:r>
            <a:br>
              <a:rPr lang="el-GR" sz="1100" dirty="0"/>
            </a:br>
            <a:r>
              <a:rPr lang="el-GR" sz="1100" dirty="0"/>
              <a:t>Ι)</a:t>
            </a:r>
            <a:r>
              <a:rPr lang="el-GR" sz="1100" dirty="0">
                <a:solidFill>
                  <a:srgbClr val="FF0000"/>
                </a:solidFill>
              </a:rPr>
              <a:t> </a:t>
            </a:r>
            <a:r>
              <a:rPr lang="el-GR" sz="1100" dirty="0" err="1">
                <a:solidFill>
                  <a:srgbClr val="FF0000"/>
                </a:solidFill>
              </a:rPr>
              <a:t>δυσύλλαβη</a:t>
            </a:r>
            <a:r>
              <a:rPr lang="el-GR" sz="1100" dirty="0"/>
              <a:t>, ΙΙ) </a:t>
            </a:r>
            <a:r>
              <a:rPr lang="el-GR" sz="1100" dirty="0">
                <a:solidFill>
                  <a:srgbClr val="FF0000"/>
                </a:solidFill>
              </a:rPr>
              <a:t>δισύλλαβη</a:t>
            </a:r>
            <a:r>
              <a:rPr lang="el-GR" sz="1100" dirty="0"/>
              <a:t/>
            </a:r>
            <a:br>
              <a:rPr lang="el-GR" sz="1100" dirty="0"/>
            </a:br>
            <a:r>
              <a:rPr lang="el-GR" sz="1100" dirty="0"/>
              <a:t>δ. Μερικές φορές φέρεται πολύ………………..…………….. </a:t>
            </a:r>
            <a:br>
              <a:rPr lang="el-GR" sz="1100" dirty="0"/>
            </a:br>
            <a:r>
              <a:rPr lang="el-GR" sz="1100" dirty="0"/>
              <a:t>Ι</a:t>
            </a:r>
            <a:r>
              <a:rPr lang="el-GR" sz="1100" dirty="0">
                <a:solidFill>
                  <a:srgbClr val="FF0000"/>
                </a:solidFill>
              </a:rPr>
              <a:t>) </a:t>
            </a:r>
            <a:r>
              <a:rPr lang="el-GR" sz="1100" dirty="0" err="1">
                <a:solidFill>
                  <a:srgbClr val="FF0000"/>
                </a:solidFill>
              </a:rPr>
              <a:t>δίστροπα</a:t>
            </a:r>
            <a:r>
              <a:rPr lang="el-GR" sz="1100" dirty="0"/>
              <a:t>, ΙΙ) </a:t>
            </a:r>
            <a:r>
              <a:rPr lang="el-GR" sz="1100" dirty="0">
                <a:solidFill>
                  <a:srgbClr val="FF0000"/>
                </a:solidFill>
              </a:rPr>
              <a:t>δύστροπα</a:t>
            </a:r>
            <a:r>
              <a:rPr lang="el-GR" sz="1100" dirty="0"/>
              <a:t/>
            </a:r>
            <a:br>
              <a:rPr lang="el-GR" sz="1100" dirty="0"/>
            </a:br>
            <a:r>
              <a:rPr lang="el-GR" sz="1100" dirty="0"/>
              <a:t>ε. Η αίθουσα που επισκεφθήκαμε είχε μια ……………….…………………. μυρωδιά.</a:t>
            </a:r>
            <a:br>
              <a:rPr lang="el-GR" sz="1100" dirty="0"/>
            </a:br>
            <a:r>
              <a:rPr lang="el-GR" sz="1100" dirty="0" err="1"/>
              <a:t>Ι</a:t>
            </a:r>
            <a:r>
              <a:rPr lang="el-GR" sz="1100" dirty="0" err="1">
                <a:solidFill>
                  <a:srgbClr val="FF0000"/>
                </a:solidFill>
              </a:rPr>
              <a:t>)δισάρεστη</a:t>
            </a:r>
            <a:r>
              <a:rPr lang="el-GR" sz="1100" dirty="0"/>
              <a:t>, ΙΙ) </a:t>
            </a:r>
            <a:r>
              <a:rPr lang="el-GR" sz="1100" dirty="0">
                <a:solidFill>
                  <a:srgbClr val="FF0000"/>
                </a:solidFill>
              </a:rPr>
              <a:t>δυσάρεστη</a:t>
            </a:r>
            <a:r>
              <a:rPr lang="el-GR" sz="1100" dirty="0"/>
              <a:t/>
            </a:r>
            <a:br>
              <a:rPr lang="el-GR" sz="1100" dirty="0"/>
            </a:br>
            <a:r>
              <a:rPr lang="el-GR" sz="1100" dirty="0" smtClean="0"/>
              <a:t>ζ</a:t>
            </a:r>
            <a:r>
              <a:rPr lang="el-GR" sz="1100" dirty="0"/>
              <a:t>. Αχ, ……………………………… μου! Τι θα κάνω τώρα;</a:t>
            </a:r>
            <a:br>
              <a:rPr lang="el-GR" sz="1100" dirty="0"/>
            </a:br>
            <a:r>
              <a:rPr lang="el-GR" sz="1100" dirty="0" err="1">
                <a:solidFill>
                  <a:srgbClr val="FF0000"/>
                </a:solidFill>
              </a:rPr>
              <a:t>Ι)διστιχία</a:t>
            </a:r>
            <a:r>
              <a:rPr lang="el-GR" sz="1100" dirty="0"/>
              <a:t>, ΙΙ) </a:t>
            </a:r>
            <a:r>
              <a:rPr lang="el-GR" sz="1100" dirty="0">
                <a:solidFill>
                  <a:srgbClr val="FF0000"/>
                </a:solidFill>
              </a:rPr>
              <a:t>δυστυχία</a:t>
            </a:r>
            <a:r>
              <a:rPr lang="el-GR" sz="1100" dirty="0"/>
              <a:t/>
            </a:r>
            <a:br>
              <a:rPr lang="el-GR" sz="1100" dirty="0"/>
            </a:br>
            <a:endParaRPr lang="el-GR" sz="1100" dirty="0"/>
          </a:p>
        </p:txBody>
      </p:sp>
    </p:spTree>
    <p:extLst>
      <p:ext uri="{BB962C8B-B14F-4D97-AF65-F5344CB8AC3E}">
        <p14:creationId xmlns:p14="http://schemas.microsoft.com/office/powerpoint/2010/main" val="3081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a:effectLst/>
              </a:rPr>
              <a:t> </a:t>
            </a:r>
            <a:r>
              <a:rPr lang="el-GR" dirty="0">
                <a:effectLst/>
              </a:rPr>
              <a:t/>
            </a:r>
            <a:br>
              <a:rPr lang="el-GR" dirty="0">
                <a:effectLst/>
              </a:rPr>
            </a:br>
            <a:r>
              <a:rPr lang="el-GR" sz="1200" b="1" i="1" dirty="0">
                <a:effectLst/>
              </a:rPr>
              <a:t>1)</a:t>
            </a:r>
            <a:r>
              <a:rPr lang="el-GR" sz="1200" i="1" dirty="0">
                <a:effectLst/>
              </a:rPr>
              <a:t> Γράψε με τη σειρά τους </a:t>
            </a:r>
            <a:r>
              <a:rPr lang="el-GR" sz="1200" b="1" i="1" dirty="0">
                <a:solidFill>
                  <a:srgbClr val="FF0000"/>
                </a:solidFill>
                <a:effectLst/>
              </a:rPr>
              <a:t>μήνες</a:t>
            </a:r>
            <a:r>
              <a:rPr lang="el-GR" sz="1200" i="1" dirty="0">
                <a:effectLst/>
              </a:rPr>
              <a:t> του</a:t>
            </a:r>
            <a:r>
              <a:rPr lang="el-GR" sz="1200" b="1" i="1" dirty="0">
                <a:solidFill>
                  <a:srgbClr val="FF0000"/>
                </a:solidFill>
                <a:effectLst/>
              </a:rPr>
              <a:t> χρόνου και τις εποχές</a:t>
            </a:r>
            <a:r>
              <a:rPr lang="el-GR" sz="1200" i="1" dirty="0">
                <a:effectLst/>
              </a:rPr>
              <a:t>.</a:t>
            </a:r>
            <a:r>
              <a:rPr lang="el-GR" sz="1200" dirty="0">
                <a:effectLst/>
              </a:rPr>
              <a:t> </a:t>
            </a:r>
            <a:br>
              <a:rPr lang="el-GR" sz="1200" dirty="0">
                <a:effectLst/>
              </a:rPr>
            </a:br>
            <a:r>
              <a:rPr lang="el-GR" sz="1200" u="sng" dirty="0">
                <a:effectLst/>
              </a:rPr>
              <a:t>ΜΗΝΕΣ:</a:t>
            </a:r>
            <a:r>
              <a:rPr lang="el-GR" sz="1200" dirty="0">
                <a:effectLst/>
              </a:rPr>
              <a:t> 1 ………………………………………  2 ……………………………………… 3………………………………………</a:t>
            </a:r>
            <a:br>
              <a:rPr lang="el-GR" sz="1200" dirty="0">
                <a:effectLst/>
              </a:rPr>
            </a:br>
            <a:r>
              <a:rPr lang="el-GR" sz="1200" dirty="0">
                <a:effectLst/>
              </a:rPr>
              <a:t>4………………………………………   5………………………………………  6………………………………………</a:t>
            </a:r>
            <a:br>
              <a:rPr lang="el-GR" sz="1200" dirty="0">
                <a:effectLst/>
              </a:rPr>
            </a:br>
            <a:r>
              <a:rPr lang="el-GR" sz="1200" dirty="0">
                <a:effectLst/>
              </a:rPr>
              <a:t>7………………………………………   8………………………………………  9………………………………………</a:t>
            </a:r>
            <a:br>
              <a:rPr lang="el-GR" sz="1200" dirty="0">
                <a:effectLst/>
              </a:rPr>
            </a:br>
            <a:r>
              <a:rPr lang="el-GR" sz="1200" dirty="0">
                <a:effectLst/>
              </a:rPr>
              <a:t>            10………………………………………  11………………………………………  12………………………………………</a:t>
            </a:r>
            <a:br>
              <a:rPr lang="el-GR" sz="1200" dirty="0">
                <a:effectLst/>
              </a:rPr>
            </a:br>
            <a:r>
              <a:rPr lang="el-GR" sz="1200" u="sng" dirty="0">
                <a:effectLst/>
              </a:rPr>
              <a:t>ΕΠΟΧΕΣ:</a:t>
            </a:r>
            <a:r>
              <a:rPr lang="el-GR" sz="1200" dirty="0">
                <a:effectLst/>
              </a:rPr>
              <a:t> 1……………………………… 2……………………………… 3…………………………… 4</a:t>
            </a:r>
            <a:r>
              <a:rPr lang="el-GR" sz="1200" dirty="0" smtClean="0">
                <a:effectLst/>
              </a:rPr>
              <a:t>…………………………</a:t>
            </a:r>
            <a:br>
              <a:rPr lang="el-GR" sz="1200" dirty="0" smtClean="0">
                <a:effectLst/>
              </a:rPr>
            </a:br>
            <a:r>
              <a:rPr lang="el-GR" sz="1200" dirty="0">
                <a:effectLst/>
              </a:rPr>
              <a:t/>
            </a:r>
            <a:br>
              <a:rPr lang="el-GR" sz="1200" dirty="0">
                <a:effectLst/>
              </a:rPr>
            </a:br>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
            </a:r>
            <a:br>
              <a:rPr lang="el-GR" sz="1200" dirty="0" smtClean="0">
                <a:effectLst/>
              </a:rPr>
            </a:br>
            <a:r>
              <a:rPr lang="el-GR" sz="1200" dirty="0">
                <a:effectLst/>
              </a:rPr>
              <a:t/>
            </a:r>
            <a:br>
              <a:rPr lang="el-GR" sz="1200" dirty="0">
                <a:effectLst/>
              </a:rPr>
            </a:br>
            <a:r>
              <a:rPr lang="el-GR" sz="1200" dirty="0" smtClean="0">
                <a:effectLst/>
              </a:rPr>
              <a:t>..</a:t>
            </a:r>
            <a:endParaRPr lang="el-GR" sz="1200"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255072445"/>
              </p:ext>
            </p:extLst>
          </p:nvPr>
        </p:nvGraphicFramePr>
        <p:xfrm>
          <a:off x="1768786" y="3501008"/>
          <a:ext cx="6686550" cy="2590800"/>
        </p:xfrm>
        <a:graphic>
          <a:graphicData uri="http://schemas.openxmlformats.org/drawingml/2006/table">
            <a:tbl>
              <a:tblPr firstRow="1" firstCol="1" lastRow="1" lastCol="1" bandRow="1" bandCol="1">
                <a:tableStyleId>{5C22544A-7EE6-4342-B048-85BDC9FD1C3A}</a:tableStyleId>
              </a:tblPr>
              <a:tblGrid>
                <a:gridCol w="1685554"/>
                <a:gridCol w="1835079"/>
                <a:gridCol w="1853851"/>
                <a:gridCol w="1312066"/>
              </a:tblGrid>
              <a:tr h="215900">
                <a:tc>
                  <a:txBody>
                    <a:bodyPr/>
                    <a:lstStyle/>
                    <a:p>
                      <a:pPr algn="ctr">
                        <a:lnSpc>
                          <a:spcPts val="1300"/>
                        </a:lnSpc>
                        <a:spcAft>
                          <a:spcPts val="0"/>
                        </a:spcAft>
                        <a:tabLst>
                          <a:tab pos="141605" algn="l"/>
                          <a:tab pos="226695" algn="l"/>
                        </a:tabLst>
                      </a:pPr>
                      <a:r>
                        <a:rPr lang="el-GR" sz="1200" dirty="0">
                          <a:effectLst/>
                        </a:rPr>
                        <a:t>ΡΗΜΑΤΑ (9)</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ΟΥΣΙΑΣΤΙΚΑ (12)</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ΕΠΙΘΕΤΑ (7)</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ΑΡΘΡΑ (9)</a:t>
                      </a:r>
                      <a:endParaRPr lang="el-GR" sz="1200">
                        <a:effectLst/>
                        <a:latin typeface="Times New Roman"/>
                        <a:ea typeface="Times New Roman"/>
                      </a:endParaRPr>
                    </a:p>
                  </a:txBody>
                  <a:tcPr marL="68580" marR="68580" marT="0" marB="0" anchor="ctr"/>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tc>
              </a:tr>
              <a:tr h="215900">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a:effectLst/>
                        </a:rPr>
                        <a:t> </a:t>
                      </a:r>
                      <a:endParaRPr lang="el-GR" sz="1200">
                        <a:effectLst/>
                        <a:latin typeface="Times New Roman"/>
                        <a:ea typeface="Times New Roman"/>
                      </a:endParaRPr>
                    </a:p>
                  </a:txBody>
                  <a:tcPr marL="68580" marR="68580" marT="0" marB="0" anchor="ctr"/>
                </a:tc>
                <a:tc>
                  <a:txBody>
                    <a:bodyPr/>
                    <a:lstStyle/>
                    <a:p>
                      <a:pPr algn="ctr">
                        <a:lnSpc>
                          <a:spcPts val="1300"/>
                        </a:lnSpc>
                        <a:spcAft>
                          <a:spcPts val="0"/>
                        </a:spcAft>
                        <a:tabLst>
                          <a:tab pos="141605" algn="l"/>
                          <a:tab pos="226695" algn="l"/>
                        </a:tabLst>
                      </a:pPr>
                      <a:r>
                        <a:rPr lang="el-GR" sz="1200" dirty="0">
                          <a:effectLst/>
                        </a:rPr>
                        <a:t> </a:t>
                      </a:r>
                      <a:endParaRPr lang="el-GR" sz="12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907705" y="1619195"/>
            <a:ext cx="6408712" cy="12772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41288" algn="l"/>
                <a:tab pos="227013" algn="l"/>
              </a:tabLst>
              <a:defRPr>
                <a:solidFill>
                  <a:schemeClr val="tx1"/>
                </a:solidFill>
                <a:latin typeface="Arial" pitchFamily="34" charset="0"/>
                <a:cs typeface="Arial" pitchFamily="34" charset="0"/>
              </a:defRPr>
            </a:lvl1pPr>
            <a:lvl2pPr fontAlgn="base">
              <a:spcBef>
                <a:spcPct val="0"/>
              </a:spcBef>
              <a:spcAft>
                <a:spcPct val="0"/>
              </a:spcAft>
              <a:tabLst>
                <a:tab pos="141288" algn="l"/>
                <a:tab pos="227013" algn="l"/>
              </a:tabLst>
              <a:defRPr>
                <a:solidFill>
                  <a:schemeClr val="tx1"/>
                </a:solidFill>
                <a:latin typeface="Arial" pitchFamily="34" charset="0"/>
                <a:cs typeface="Arial" pitchFamily="34" charset="0"/>
              </a:defRPr>
            </a:lvl2pPr>
            <a:lvl3pPr fontAlgn="base">
              <a:spcBef>
                <a:spcPct val="0"/>
              </a:spcBef>
              <a:spcAft>
                <a:spcPct val="0"/>
              </a:spcAft>
              <a:tabLst>
                <a:tab pos="141288" algn="l"/>
                <a:tab pos="227013" algn="l"/>
              </a:tabLst>
              <a:defRPr>
                <a:solidFill>
                  <a:schemeClr val="tx1"/>
                </a:solidFill>
                <a:latin typeface="Arial" pitchFamily="34" charset="0"/>
                <a:cs typeface="Arial" pitchFamily="34" charset="0"/>
              </a:defRPr>
            </a:lvl3pPr>
            <a:lvl4pPr fontAlgn="base">
              <a:spcBef>
                <a:spcPct val="0"/>
              </a:spcBef>
              <a:spcAft>
                <a:spcPct val="0"/>
              </a:spcAft>
              <a:tabLst>
                <a:tab pos="141288" algn="l"/>
                <a:tab pos="227013" algn="l"/>
              </a:tabLst>
              <a:defRPr>
                <a:solidFill>
                  <a:schemeClr val="tx1"/>
                </a:solidFill>
                <a:latin typeface="Arial" pitchFamily="34" charset="0"/>
                <a:cs typeface="Arial" pitchFamily="34" charset="0"/>
              </a:defRPr>
            </a:lvl4pPr>
            <a:lvl5pPr fontAlgn="base">
              <a:spcBef>
                <a:spcPct val="0"/>
              </a:spcBef>
              <a:spcAft>
                <a:spcPct val="0"/>
              </a:spcAft>
              <a:tabLst>
                <a:tab pos="141288" algn="l"/>
                <a:tab pos="227013" algn="l"/>
              </a:tabLst>
              <a:defRPr>
                <a:solidFill>
                  <a:schemeClr val="tx1"/>
                </a:solidFill>
                <a:latin typeface="Arial" pitchFamily="34" charset="0"/>
                <a:cs typeface="Arial" pitchFamily="34" charset="0"/>
              </a:defRPr>
            </a:lvl5pPr>
            <a:lvl6pPr fontAlgn="base">
              <a:spcBef>
                <a:spcPct val="0"/>
              </a:spcBef>
              <a:spcAft>
                <a:spcPct val="0"/>
              </a:spcAft>
              <a:tabLst>
                <a:tab pos="141288" algn="l"/>
                <a:tab pos="227013" algn="l"/>
              </a:tabLst>
              <a:defRPr>
                <a:solidFill>
                  <a:schemeClr val="tx1"/>
                </a:solidFill>
                <a:latin typeface="Arial" pitchFamily="34" charset="0"/>
                <a:cs typeface="Arial" pitchFamily="34" charset="0"/>
              </a:defRPr>
            </a:lvl6pPr>
            <a:lvl7pPr fontAlgn="base">
              <a:spcBef>
                <a:spcPct val="0"/>
              </a:spcBef>
              <a:spcAft>
                <a:spcPct val="0"/>
              </a:spcAft>
              <a:tabLst>
                <a:tab pos="141288" algn="l"/>
                <a:tab pos="227013" algn="l"/>
              </a:tabLst>
              <a:defRPr>
                <a:solidFill>
                  <a:schemeClr val="tx1"/>
                </a:solidFill>
                <a:latin typeface="Arial" pitchFamily="34" charset="0"/>
                <a:cs typeface="Arial" pitchFamily="34" charset="0"/>
              </a:defRPr>
            </a:lvl7pPr>
            <a:lvl8pPr fontAlgn="base">
              <a:spcBef>
                <a:spcPct val="0"/>
              </a:spcBef>
              <a:spcAft>
                <a:spcPct val="0"/>
              </a:spcAft>
              <a:tabLst>
                <a:tab pos="141288" algn="l"/>
                <a:tab pos="227013" algn="l"/>
              </a:tabLst>
              <a:defRPr>
                <a:solidFill>
                  <a:schemeClr val="tx1"/>
                </a:solidFill>
                <a:latin typeface="Arial" pitchFamily="34" charset="0"/>
                <a:cs typeface="Arial" pitchFamily="34" charset="0"/>
              </a:defRPr>
            </a:lvl8pPr>
            <a:lvl9pPr fontAlgn="base">
              <a:spcBef>
                <a:spcPct val="0"/>
              </a:spcBef>
              <a:spcAft>
                <a:spcPct val="0"/>
              </a:spcAft>
              <a:tabLst>
                <a:tab pos="141288" algn="l"/>
                <a:tab pos="2270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41288" algn="l"/>
                <a:tab pos="227013" algn="l"/>
              </a:tabLst>
            </a:pPr>
            <a:r>
              <a:rPr kumimoji="0" lang="el-GR" altLang="el-GR" sz="11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Στο παρακάτω κείμενο </a:t>
            </a:r>
            <a:r>
              <a:rPr kumimoji="0" lang="el-GR" altLang="el-GR" sz="1100" b="0" i="1"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υπογράμμισε</a:t>
            </a:r>
            <a:r>
              <a:rPr kumimoji="0" lang="el-GR" altLang="el-GR" sz="1100"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και συμπλήρωσε στον πίνακα τα ρήματα, </a:t>
            </a:r>
            <a:r>
              <a:rPr kumimoji="0" lang="el-GR" altLang="el-GR" sz="1100" b="1" i="1"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τα ουσιαστικά, τα επίθετα και τα άρθρα.</a:t>
            </a:r>
            <a:endParaRPr kumimoji="0" lang="el-GR" altLang="el-GR" sz="1100" b="1" i="0" u="none" strike="noStrike" cap="none" normalizeH="0" baseline="0" dirty="0" smtClean="0">
              <a:ln>
                <a:noFill/>
              </a:ln>
              <a:solidFill>
                <a:srgbClr val="FF0000"/>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tab pos="141288" algn="l"/>
                <a:tab pos="227013" algn="l"/>
              </a:tabLst>
            </a:pPr>
            <a:r>
              <a:rPr kumimoji="0" lang="el-GR" altLang="el-GR" sz="11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Στα πολύ παλιά χρόνια, την εποχή που ζούσαν στον πανύψηλο Όλυμπο οι δώδεκα θεοί κι είχαν βασιλιά τον παντοδύναμο Δία, το μυρμήγκι δεν ήταν ακόμα ένα εργατικό μυρμήγκι, αλλά ήταν απλός άνθρωπος.</a:t>
            </a:r>
            <a:endParaRPr kumimoji="0" lang="el-GR" altLang="el-GR" sz="1100" b="0" i="0" u="none" strike="noStrike" cap="none" normalizeH="0" baseline="0" dirty="0" smtClean="0">
              <a:ln>
                <a:noFill/>
              </a:ln>
              <a:solidFill>
                <a:schemeClr val="tx1"/>
              </a:solidFill>
              <a:effectLst/>
            </a:endParaRPr>
          </a:p>
          <a:p>
            <a:pPr marL="0" marR="0" lvl="0" indent="114300" algn="l" defTabSz="914400" rtl="0" eaLnBrk="0" fontAlgn="base" latinLnBrk="0" hangingPunct="0">
              <a:lnSpc>
                <a:spcPct val="100000"/>
              </a:lnSpc>
              <a:spcBef>
                <a:spcPct val="0"/>
              </a:spcBef>
              <a:spcAft>
                <a:spcPct val="0"/>
              </a:spcAft>
              <a:buClrTx/>
              <a:buSzTx/>
              <a:buFontTx/>
              <a:buNone/>
              <a:tabLst>
                <a:tab pos="141288" algn="l"/>
                <a:tab pos="227013" algn="l"/>
              </a:tabLst>
            </a:pPr>
            <a:r>
              <a:rPr kumimoji="0" lang="el-GR" altLang="el-GR" sz="11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Ασχολούταν με τη γεωργία. Είχε χωράφια και τα καλλιεργούσε. Επειδή δούλευε πολύ, οι σοδειές του ήταν πάντοτε καλές. </a:t>
            </a:r>
            <a:endParaRPr kumimoji="0" lang="el-GR" altLang="el-GR"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5567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498080" cy="648072"/>
          </a:xfrm>
        </p:spPr>
        <p:txBody>
          <a:bodyPr>
            <a:normAutofit/>
          </a:bodyPr>
          <a:lstStyle/>
          <a:p>
            <a:r>
              <a:rPr lang="el-GR" sz="1200" dirty="0"/>
              <a:t>Συμπληρώστε τα ρήματα  και στους τρεις  χρόνους, στο ίδιο πρόσωπο και στον ίδιο αριθμό </a:t>
            </a:r>
          </a:p>
        </p:txBody>
      </p:sp>
      <p:graphicFrame>
        <p:nvGraphicFramePr>
          <p:cNvPr id="3" name="Table 2"/>
          <p:cNvGraphicFramePr>
            <a:graphicFrameLocks noGrp="1"/>
          </p:cNvGraphicFramePr>
          <p:nvPr>
            <p:extLst>
              <p:ext uri="{D42A27DB-BD31-4B8C-83A1-F6EECF244321}">
                <p14:modId xmlns:p14="http://schemas.microsoft.com/office/powerpoint/2010/main" val="1624836818"/>
              </p:ext>
            </p:extLst>
          </p:nvPr>
        </p:nvGraphicFramePr>
        <p:xfrm>
          <a:off x="1619673" y="1043568"/>
          <a:ext cx="4680519" cy="1737360"/>
        </p:xfrm>
        <a:graphic>
          <a:graphicData uri="http://schemas.openxmlformats.org/drawingml/2006/table">
            <a:tbl>
              <a:tblPr>
                <a:tableStyleId>{5C22544A-7EE6-4342-B048-85BDC9FD1C3A}</a:tableStyleId>
              </a:tblPr>
              <a:tblGrid>
                <a:gridCol w="946509"/>
                <a:gridCol w="1157731"/>
                <a:gridCol w="1214525"/>
                <a:gridCol w="1361754"/>
              </a:tblGrid>
              <a:tr h="432048">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θαύμαζαν</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ποτίζω</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άλλαζε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φέρνετε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44935">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προσπαθώ</a:t>
                      </a:r>
                      <a:endParaRPr lang="el-GR" sz="1300" dirty="0">
                        <a:effectLst/>
                        <a:latin typeface="Comic Sans MS"/>
                        <a:ea typeface="Times New Roman"/>
                        <a:cs typeface="Times New Roman"/>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38190522"/>
              </p:ext>
            </p:extLst>
          </p:nvPr>
        </p:nvGraphicFramePr>
        <p:xfrm>
          <a:off x="1547664" y="2852936"/>
          <a:ext cx="5256585" cy="1869876"/>
        </p:xfrm>
        <a:graphic>
          <a:graphicData uri="http://schemas.openxmlformats.org/drawingml/2006/table">
            <a:tbl>
              <a:tblPr>
                <a:tableStyleId>{5C22544A-7EE6-4342-B048-85BDC9FD1C3A}</a:tableStyleId>
              </a:tblPr>
              <a:tblGrid>
                <a:gridCol w="1063003"/>
                <a:gridCol w="1300221"/>
                <a:gridCol w="1364006"/>
                <a:gridCol w="1529355"/>
              </a:tblGrid>
              <a:tr h="296083">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smtClean="0">
                          <a:effectLst/>
                        </a:rPr>
                        <a:t>εμείς</a:t>
                      </a: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θαύμαζαν</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εγώ</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ποτίζω</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αυτός</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άλλαζε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εσείς</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φέρνετε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εγώ</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προσπαθώ</a:t>
                      </a:r>
                      <a:endParaRPr lang="el-GR" sz="1300" dirty="0">
                        <a:effectLst/>
                        <a:latin typeface="Comic Sans MS"/>
                        <a:ea typeface="Times New Roman"/>
                        <a:cs typeface="Times New Roman"/>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8194601"/>
              </p:ext>
            </p:extLst>
          </p:nvPr>
        </p:nvGraphicFramePr>
        <p:xfrm>
          <a:off x="1619672" y="4797152"/>
          <a:ext cx="5256585" cy="1903579"/>
        </p:xfrm>
        <a:graphic>
          <a:graphicData uri="http://schemas.openxmlformats.org/drawingml/2006/table">
            <a:tbl>
              <a:tblPr>
                <a:tableStyleId>{5C22544A-7EE6-4342-B048-85BDC9FD1C3A}</a:tableStyleId>
              </a:tblPr>
              <a:tblGrid>
                <a:gridCol w="1063003"/>
                <a:gridCol w="1300221"/>
                <a:gridCol w="1364006"/>
                <a:gridCol w="1529355"/>
              </a:tblGrid>
              <a:tr h="399463">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smtClean="0">
                          <a:effectLst/>
                        </a:rPr>
                        <a:t>μαζεύαμε</a:t>
                      </a: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smtClean="0">
                          <a:effectLst/>
                        </a:rPr>
                        <a:t>Θα μαζεύουμε</a:t>
                      </a: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smtClean="0">
                          <a:effectLst/>
                          <a:latin typeface="Comic Sans MS"/>
                          <a:ea typeface="Times New Roman"/>
                          <a:cs typeface="Times New Roman"/>
                        </a:rPr>
                        <a:t>θαυμάζουν</a:t>
                      </a:r>
                      <a:endParaRPr lang="el-GR" sz="12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smtClean="0">
                          <a:effectLst/>
                        </a:rPr>
                        <a:t>ποτίζω</a:t>
                      </a: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r>
                        <a:rPr lang="el-GR" sz="1300" dirty="0" smtClean="0">
                          <a:effectLst/>
                        </a:rPr>
                        <a:t>αλλάζει</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a:effectLst/>
                        </a:rPr>
                        <a:t>φέρνετε</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r>
                        <a:rPr lang="el-GR" sz="1300" dirty="0" smtClean="0">
                          <a:effectLst/>
                        </a:rPr>
                        <a:t>προσπαθώ</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3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379685"/>
            <a:ext cx="7920880" cy="6247864"/>
          </a:xfrm>
          <a:prstGeom prst="rect">
            <a:avLst/>
          </a:prstGeom>
        </p:spPr>
        <p:txBody>
          <a:bodyPr wrap="square">
            <a:spAutoFit/>
          </a:bodyPr>
          <a:lstStyle/>
          <a:p>
            <a:r>
              <a:rPr lang="el-GR" sz="1600" b="1" dirty="0" smtClean="0">
                <a:solidFill>
                  <a:srgbClr val="FF0000"/>
                </a:solidFill>
              </a:rPr>
              <a:t>Απλοποίηση διαγωνίσματος</a:t>
            </a:r>
          </a:p>
          <a:p>
            <a:r>
              <a:rPr lang="el-GR" sz="1600" b="1" u="sng" dirty="0" smtClean="0"/>
              <a:t>3. Σημειώνω </a:t>
            </a:r>
            <a:r>
              <a:rPr lang="el-GR" sz="1600" b="1" u="sng" dirty="0"/>
              <a:t>Σ για τις σωστές και Λ για τις λάθος απαντήσεις(5 βαθμοί):</a:t>
            </a:r>
            <a:endParaRPr lang="en-US" sz="1600" dirty="0"/>
          </a:p>
          <a:p>
            <a:pPr lvl="0" defTabSz="536575"/>
            <a:r>
              <a:rPr lang="el-GR" sz="1600" dirty="0" smtClean="0"/>
              <a:t>	1.Ο </a:t>
            </a:r>
            <a:r>
              <a:rPr lang="el-GR" sz="1600" dirty="0"/>
              <a:t>Ανδρούτσος και οι σύντροφοί του δεν κατάφεραν να περάσουν απαρατήρητοι ανάμεσα από τους Τούρκους και θανατώθηκαν με φρικτό τρόπο. </a:t>
            </a:r>
            <a:r>
              <a:rPr lang="el-GR" sz="1600" dirty="0" smtClean="0"/>
              <a:t>………..</a:t>
            </a:r>
          </a:p>
          <a:p>
            <a:pPr lvl="0" defTabSz="536575"/>
            <a:r>
              <a:rPr lang="el-GR" sz="1600" b="1" i="1" dirty="0" smtClean="0"/>
              <a:t>	1.Ο Ανδρούτσος και οι σύντροφοι του δεν κατάφεραν να ξεφύγουν από τους Τούρκους. Σκοτώθηκαν με πολύ άσχημο και απαίσιο τρόπο…….</a:t>
            </a:r>
          </a:p>
          <a:p>
            <a:pPr lvl="0"/>
            <a:endParaRPr lang="el-GR" sz="1600" b="1" dirty="0" smtClean="0"/>
          </a:p>
          <a:p>
            <a:pPr lvl="1">
              <a:tabLst>
                <a:tab pos="536575" algn="l"/>
              </a:tabLst>
            </a:pPr>
            <a:r>
              <a:rPr lang="el-GR" sz="1600" dirty="0" smtClean="0"/>
              <a:t>2.Στο </a:t>
            </a:r>
            <a:r>
              <a:rPr lang="el-GR" sz="1600" dirty="0"/>
              <a:t>Δραγατσάνι οι Έλληνες ηττήθηκαν. </a:t>
            </a:r>
            <a:r>
              <a:rPr lang="el-GR" sz="1600" dirty="0" smtClean="0"/>
              <a:t>………..</a:t>
            </a:r>
          </a:p>
          <a:p>
            <a:pPr lvl="1">
              <a:tabLst>
                <a:tab pos="536575" algn="l"/>
              </a:tabLst>
            </a:pPr>
            <a:r>
              <a:rPr lang="el-GR" sz="1600" b="1" i="1" dirty="0" smtClean="0"/>
              <a:t>2.Στο Δραγατσάνι οι Έλληνες νικήθηκαν……...</a:t>
            </a:r>
          </a:p>
          <a:p>
            <a:pPr lvl="0"/>
            <a:endParaRPr lang="en-US" sz="1600" dirty="0"/>
          </a:p>
          <a:p>
            <a:pPr lvl="1">
              <a:tabLst>
                <a:tab pos="449263" algn="l"/>
              </a:tabLst>
            </a:pPr>
            <a:r>
              <a:rPr lang="el-GR" sz="1600" dirty="0" smtClean="0"/>
              <a:t>3.Η </a:t>
            </a:r>
            <a:r>
              <a:rPr lang="el-GR" sz="1600" dirty="0"/>
              <a:t>εξέγερση στη Μολδοβλαχία κατάφερε να διασπάσει τα οθωμανικά στρατεύματα. </a:t>
            </a:r>
            <a:r>
              <a:rPr lang="el-GR" sz="1600" dirty="0" smtClean="0"/>
              <a:t>……………</a:t>
            </a:r>
          </a:p>
          <a:p>
            <a:pPr lvl="1">
              <a:tabLst>
                <a:tab pos="449263" algn="l"/>
              </a:tabLst>
            </a:pPr>
            <a:r>
              <a:rPr lang="el-GR" sz="1600" b="1" i="1" dirty="0" smtClean="0"/>
              <a:t>3.Η εξέγερση στη Μολδοβλαχία κατάφερε να  διαλύσει το στρατό των Τούρκων…….</a:t>
            </a:r>
            <a:endParaRPr lang="en-US" sz="1600" b="1" i="1" dirty="0"/>
          </a:p>
          <a:p>
            <a:pPr lvl="1">
              <a:tabLst>
                <a:tab pos="449263" algn="l"/>
              </a:tabLst>
            </a:pPr>
            <a:r>
              <a:rPr lang="el-GR" sz="1600" b="1" dirty="0" smtClean="0"/>
              <a:t> </a:t>
            </a:r>
            <a:endParaRPr lang="en-US" sz="1600" dirty="0" smtClean="0"/>
          </a:p>
          <a:p>
            <a:r>
              <a:rPr lang="el-GR" sz="1600" b="1" dirty="0" smtClean="0"/>
              <a:t> </a:t>
            </a:r>
            <a:r>
              <a:rPr lang="el-GR" sz="1600" b="1" u="sng" dirty="0" smtClean="0"/>
              <a:t>4.Απαντώ στις πιο κάτω ερωτήσεις(5 βαθμοί)</a:t>
            </a:r>
            <a:r>
              <a:rPr lang="el-GR" sz="1600" b="1" dirty="0" smtClean="0"/>
              <a:t>:</a:t>
            </a:r>
            <a:endParaRPr lang="en-US" sz="1600" dirty="0" smtClean="0"/>
          </a:p>
          <a:p>
            <a:r>
              <a:rPr lang="el-GR" sz="1600" b="1" dirty="0" smtClean="0"/>
              <a:t>    Α. Γιατί η επανάσταση ξεκίνησε (άρχισε) από τις παραδουνάβιες ηγεμονίες (τρεις λόγοι)</a:t>
            </a:r>
            <a:r>
              <a:rPr lang="el-GR" sz="1600" dirty="0" smtClean="0"/>
              <a:t>;</a:t>
            </a:r>
            <a:endParaRPr lang="en-US" sz="1600" dirty="0" smtClean="0"/>
          </a:p>
          <a:p>
            <a:r>
              <a:rPr lang="el-GR" sz="1600" dirty="0" smtClean="0"/>
              <a:t>………………………………………………………………………………………………………………………………………………………………………………………………………………………………………………………………………………………………………………………………………………………………………………………………………………………………………………………………………………………………………………………………</a:t>
            </a:r>
          </a:p>
          <a:p>
            <a:endParaRPr lang="el-GR" sz="1600" b="1" dirty="0"/>
          </a:p>
          <a:p>
            <a:r>
              <a:rPr lang="el-GR" sz="1600" b="1" dirty="0" smtClean="0"/>
              <a:t>    </a:t>
            </a:r>
            <a:r>
              <a:rPr lang="el-GR" sz="1600" b="1" dirty="0"/>
              <a:t>Β. Τι έγινε στην ιστορική μάχη στην Αλαμάνα και ποιες είναι οι προεκτάσεις</a:t>
            </a:r>
            <a:r>
              <a:rPr lang="el-GR" sz="1600" dirty="0"/>
              <a:t> </a:t>
            </a:r>
            <a:r>
              <a:rPr lang="el-GR" sz="1600" dirty="0" smtClean="0"/>
              <a:t>της( πώς επηρεάστηκε ο αγώνας; αυτό βοήθησε τον αγώνα ή δεν τον βοήθησε;).</a:t>
            </a:r>
            <a:endParaRPr lang="en-US" sz="1600" dirty="0"/>
          </a:p>
          <a:p>
            <a:r>
              <a:rPr lang="el-GR" sz="1600" dirty="0"/>
              <a:t> </a:t>
            </a:r>
            <a:endParaRPr lang="en-US" sz="1600" dirty="0"/>
          </a:p>
        </p:txBody>
      </p:sp>
    </p:spTree>
    <p:extLst>
      <p:ext uri="{BB962C8B-B14F-4D97-AF65-F5344CB8AC3E}">
        <p14:creationId xmlns:p14="http://schemas.microsoft.com/office/powerpoint/2010/main" val="38902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1000"/>
                                        <p:tgtEl>
                                          <p:spTgt spid="4">
                                            <p:txEl>
                                              <p:pRg st="8" end="8"/>
                                            </p:txEl>
                                          </p:spTgt>
                                        </p:tgtEl>
                                      </p:cBhvr>
                                    </p:animEffect>
                                    <p:anim calcmode="lin" valueType="num">
                                      <p:cBhvr>
                                        <p:cTn id="3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anim calcmode="lin" valueType="num">
                                      <p:cBhvr>
                                        <p:cTn id="4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fade">
                                      <p:cBhvr>
                                        <p:cTn id="48" dur="1000"/>
                                        <p:tgtEl>
                                          <p:spTgt spid="4">
                                            <p:txEl>
                                              <p:pRg st="10" end="10"/>
                                            </p:txEl>
                                          </p:spTgt>
                                        </p:tgtEl>
                                      </p:cBhvr>
                                    </p:animEffect>
                                    <p:anim calcmode="lin" valueType="num">
                                      <p:cBhvr>
                                        <p:cTn id="4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1000"/>
                                        <p:tgtEl>
                                          <p:spTgt spid="4">
                                            <p:txEl>
                                              <p:pRg st="11" end="11"/>
                                            </p:txEl>
                                          </p:spTgt>
                                        </p:tgtEl>
                                      </p:cBhvr>
                                    </p:animEffect>
                                    <p:anim calcmode="lin" valueType="num">
                                      <p:cBhvr>
                                        <p:cTn id="5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Effect transition="in" filter="fade">
                                      <p:cBhvr>
                                        <p:cTn id="60" dur="1000"/>
                                        <p:tgtEl>
                                          <p:spTgt spid="4">
                                            <p:txEl>
                                              <p:pRg st="12" end="12"/>
                                            </p:txEl>
                                          </p:spTgt>
                                        </p:tgtEl>
                                      </p:cBhvr>
                                    </p:animEffect>
                                    <p:anim calcmode="lin" valueType="num">
                                      <p:cBhvr>
                                        <p:cTn id="6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Effect transition="in" filter="fade">
                                      <p:cBhvr>
                                        <p:cTn id="65" dur="1000"/>
                                        <p:tgtEl>
                                          <p:spTgt spid="4">
                                            <p:txEl>
                                              <p:pRg st="13" end="13"/>
                                            </p:txEl>
                                          </p:spTgt>
                                        </p:tgtEl>
                                      </p:cBhvr>
                                    </p:animEffect>
                                    <p:anim calcmode="lin" valueType="num">
                                      <p:cBhvr>
                                        <p:cTn id="6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15" end="15"/>
                                            </p:txEl>
                                          </p:spTgt>
                                        </p:tgtEl>
                                        <p:attrNameLst>
                                          <p:attrName>style.visibility</p:attrName>
                                        </p:attrNameLst>
                                      </p:cBhvr>
                                      <p:to>
                                        <p:strVal val="visible"/>
                                      </p:to>
                                    </p:set>
                                    <p:animEffect transition="in" filter="fade">
                                      <p:cBhvr>
                                        <p:cTn id="70" dur="1000"/>
                                        <p:tgtEl>
                                          <p:spTgt spid="4">
                                            <p:txEl>
                                              <p:pRg st="15" end="15"/>
                                            </p:txEl>
                                          </p:spTgt>
                                        </p:tgtEl>
                                      </p:cBhvr>
                                    </p:animEffect>
                                    <p:anim calcmode="lin" valueType="num">
                                      <p:cBhvr>
                                        <p:cTn id="71"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16" end="16"/>
                                            </p:txEl>
                                          </p:spTgt>
                                        </p:tgtEl>
                                        <p:attrNameLst>
                                          <p:attrName>style.visibility</p:attrName>
                                        </p:attrNameLst>
                                      </p:cBhvr>
                                      <p:to>
                                        <p:strVal val="visible"/>
                                      </p:to>
                                    </p:set>
                                    <p:animEffect transition="in" filter="fade">
                                      <p:cBhvr>
                                        <p:cTn id="75" dur="1000"/>
                                        <p:tgtEl>
                                          <p:spTgt spid="4">
                                            <p:txEl>
                                              <p:pRg st="16" end="16"/>
                                            </p:txEl>
                                          </p:spTgt>
                                        </p:tgtEl>
                                      </p:cBhvr>
                                    </p:animEffect>
                                    <p:anim calcmode="lin" valueType="num">
                                      <p:cBhvr>
                                        <p:cTn id="76"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395040"/>
          </a:xfrm>
        </p:spPr>
        <p:txBody>
          <a:bodyPr>
            <a:normAutofit fontScale="90000"/>
          </a:bodyPr>
          <a:lstStyle/>
          <a:p>
            <a:r>
              <a:rPr lang="el-GR" dirty="0">
                <a:effectLst/>
              </a:rPr>
              <a:t> </a:t>
            </a:r>
            <a:br>
              <a:rPr lang="el-GR" dirty="0">
                <a:effectLst/>
              </a:rPr>
            </a:br>
            <a:r>
              <a:rPr lang="el-GR" dirty="0">
                <a:effectLst/>
              </a:rPr>
              <a:t> </a:t>
            </a:r>
            <a:r>
              <a:rPr lang="el-GR" b="1" dirty="0" smtClean="0">
                <a:solidFill>
                  <a:schemeClr val="tx1"/>
                </a:solidFill>
                <a:effectLst/>
              </a:rPr>
              <a:t>Άγνωστο κείμενο</a:t>
            </a:r>
            <a:r>
              <a:rPr lang="el-GR" sz="1800" b="1" dirty="0">
                <a:solidFill>
                  <a:schemeClr val="tx1"/>
                </a:solidFill>
                <a:effectLst/>
              </a:rPr>
              <a:t/>
            </a:r>
            <a:br>
              <a:rPr lang="el-GR" sz="1800" b="1" dirty="0">
                <a:solidFill>
                  <a:schemeClr val="tx1"/>
                </a:solidFill>
                <a:effectLst/>
              </a:rPr>
            </a:br>
            <a:r>
              <a:rPr lang="el-GR" sz="2000" b="1" dirty="0" err="1">
                <a:solidFill>
                  <a:schemeClr val="tx1"/>
                </a:solidFill>
                <a:effectLst/>
              </a:rPr>
              <a:t>Δίτα</a:t>
            </a:r>
            <a:r>
              <a:rPr lang="el-GR" sz="2000" b="1" dirty="0">
                <a:solidFill>
                  <a:schemeClr val="tx1"/>
                </a:solidFill>
                <a:effectLst/>
              </a:rPr>
              <a:t> </a:t>
            </a:r>
            <a:r>
              <a:rPr lang="el-GR" sz="2000" dirty="0">
                <a:solidFill>
                  <a:schemeClr val="tx1"/>
                </a:solidFill>
                <a:effectLst/>
              </a:rPr>
              <a:t>(ταξίδι)</a:t>
            </a:r>
            <a:br>
              <a:rPr lang="el-GR" sz="2000" dirty="0">
                <a:solidFill>
                  <a:schemeClr val="tx1"/>
                </a:solidFill>
                <a:effectLst/>
              </a:rPr>
            </a:br>
            <a:r>
              <a:rPr lang="el-GR" sz="2000" dirty="0">
                <a:solidFill>
                  <a:schemeClr val="tx1"/>
                </a:solidFill>
                <a:effectLst/>
              </a:rPr>
              <a:t> Η Ελένη και ο Αντρέας θα πάνε </a:t>
            </a:r>
            <a:r>
              <a:rPr lang="el-GR" sz="2000" dirty="0" err="1">
                <a:solidFill>
                  <a:schemeClr val="tx1"/>
                </a:solidFill>
                <a:effectLst/>
              </a:rPr>
              <a:t>δίτα</a:t>
            </a:r>
            <a:r>
              <a:rPr lang="el-GR" sz="2000" dirty="0">
                <a:solidFill>
                  <a:schemeClr val="tx1"/>
                </a:solidFill>
                <a:effectLst/>
              </a:rPr>
              <a:t> (ταξίδι) και πρέπει να </a:t>
            </a:r>
            <a:r>
              <a:rPr lang="el-GR" sz="2000" dirty="0" err="1">
                <a:solidFill>
                  <a:schemeClr val="tx1"/>
                </a:solidFill>
                <a:effectLst/>
              </a:rPr>
              <a:t>μασιτούν</a:t>
            </a:r>
            <a:r>
              <a:rPr lang="el-GR" sz="2000" dirty="0">
                <a:solidFill>
                  <a:schemeClr val="tx1"/>
                </a:solidFill>
                <a:effectLst/>
              </a:rPr>
              <a:t> (ετοιμαστούν).</a:t>
            </a:r>
            <a:br>
              <a:rPr lang="el-GR" sz="2000" dirty="0">
                <a:solidFill>
                  <a:schemeClr val="tx1"/>
                </a:solidFill>
                <a:effectLst/>
              </a:rPr>
            </a:br>
            <a:r>
              <a:rPr lang="el-GR" sz="2000" dirty="0">
                <a:solidFill>
                  <a:schemeClr val="tx1"/>
                </a:solidFill>
                <a:effectLst/>
              </a:rPr>
              <a:t>Θέλουν πολλά </a:t>
            </a:r>
            <a:r>
              <a:rPr lang="el-GR" sz="2000" dirty="0" err="1">
                <a:solidFill>
                  <a:schemeClr val="tx1"/>
                </a:solidFill>
                <a:effectLst/>
              </a:rPr>
              <a:t>τιτίνα</a:t>
            </a:r>
            <a:r>
              <a:rPr lang="el-GR" sz="2000" dirty="0">
                <a:solidFill>
                  <a:schemeClr val="tx1"/>
                </a:solidFill>
                <a:effectLst/>
              </a:rPr>
              <a:t> (πράγματα) να πάρουν στο </a:t>
            </a:r>
            <a:r>
              <a:rPr lang="el-GR" sz="2000" dirty="0" err="1">
                <a:solidFill>
                  <a:schemeClr val="tx1"/>
                </a:solidFill>
                <a:effectLst/>
              </a:rPr>
              <a:t>δίτα</a:t>
            </a:r>
            <a:r>
              <a:rPr lang="el-GR" sz="2000" dirty="0">
                <a:solidFill>
                  <a:schemeClr val="tx1"/>
                </a:solidFill>
                <a:effectLst/>
              </a:rPr>
              <a:t> (ταξίδι) τους. Τα δύο αδέλφια φοβούνται πως στο τέλος δεν θα </a:t>
            </a:r>
            <a:r>
              <a:rPr lang="el-GR" sz="2000" dirty="0" err="1">
                <a:solidFill>
                  <a:schemeClr val="tx1"/>
                </a:solidFill>
                <a:effectLst/>
              </a:rPr>
              <a:t>καλαρούν</a:t>
            </a:r>
            <a:r>
              <a:rPr lang="el-GR" sz="2000" dirty="0">
                <a:solidFill>
                  <a:schemeClr val="tx1"/>
                </a:solidFill>
                <a:effectLst/>
              </a:rPr>
              <a:t> (καταφέρουν) να τα πάρουν όλα. Η μητέρα  όμως είπε να πάρουν λίγα </a:t>
            </a:r>
            <a:r>
              <a:rPr lang="el-GR" sz="2000" dirty="0" err="1">
                <a:solidFill>
                  <a:schemeClr val="tx1"/>
                </a:solidFill>
                <a:effectLst/>
              </a:rPr>
              <a:t>τιτίνα</a:t>
            </a:r>
            <a:r>
              <a:rPr lang="el-GR" sz="2000" dirty="0">
                <a:solidFill>
                  <a:schemeClr val="tx1"/>
                </a:solidFill>
                <a:effectLst/>
              </a:rPr>
              <a:t> </a:t>
            </a:r>
            <a:r>
              <a:rPr lang="el-GR" sz="2000" dirty="0" smtClean="0">
                <a:solidFill>
                  <a:schemeClr val="tx1"/>
                </a:solidFill>
                <a:effectLst/>
              </a:rPr>
              <a:t>(πράγματα). </a:t>
            </a:r>
            <a:r>
              <a:rPr lang="el-GR" sz="2000" dirty="0">
                <a:solidFill>
                  <a:schemeClr val="tx1"/>
                </a:solidFill>
                <a:effectLst/>
              </a:rPr>
              <a:t>Ξαφνικά ήρθε μια ιδέα στον Αντρέα και τρέχει προς το δωμάτιο του και φέρνει χαρτί και μολυβί. Θα γράψουμε ό,τι χρειαζόμαστε πάνω σε μια </a:t>
            </a:r>
            <a:r>
              <a:rPr lang="el-GR" sz="2000" dirty="0" err="1">
                <a:solidFill>
                  <a:schemeClr val="tx1"/>
                </a:solidFill>
                <a:effectLst/>
              </a:rPr>
              <a:t>μάλα</a:t>
            </a:r>
            <a:r>
              <a:rPr lang="el-GR" sz="2000" dirty="0">
                <a:solidFill>
                  <a:schemeClr val="tx1"/>
                </a:solidFill>
                <a:effectLst/>
              </a:rPr>
              <a:t> (λίστα), έτσι δε θα ξεχάσουμε τίποτα!  </a:t>
            </a:r>
            <a:br>
              <a:rPr lang="el-GR" sz="2000" dirty="0">
                <a:solidFill>
                  <a:schemeClr val="tx1"/>
                </a:solidFill>
                <a:effectLst/>
              </a:rPr>
            </a:br>
            <a:r>
              <a:rPr lang="el-GR" sz="2000" dirty="0">
                <a:solidFill>
                  <a:schemeClr val="tx1"/>
                </a:solidFill>
                <a:effectLst/>
              </a:rPr>
              <a:t> </a:t>
            </a:r>
            <a:br>
              <a:rPr lang="el-GR" sz="2000" dirty="0">
                <a:solidFill>
                  <a:schemeClr val="tx1"/>
                </a:solidFill>
                <a:effectLst/>
              </a:rPr>
            </a:br>
            <a:r>
              <a:rPr lang="el-GR" sz="2000" dirty="0">
                <a:solidFill>
                  <a:schemeClr val="tx1"/>
                </a:solidFill>
                <a:effectLst/>
              </a:rPr>
              <a:t>Ερωτήσεις κατανόησης:</a:t>
            </a:r>
            <a:br>
              <a:rPr lang="el-GR" sz="2000" dirty="0">
                <a:solidFill>
                  <a:schemeClr val="tx1"/>
                </a:solidFill>
                <a:effectLst/>
              </a:rPr>
            </a:br>
            <a:r>
              <a:rPr lang="el-GR" sz="2000" dirty="0">
                <a:solidFill>
                  <a:schemeClr val="tx1"/>
                </a:solidFill>
                <a:effectLst/>
              </a:rPr>
              <a:t>1.	Πού θα πάνε ο Αντρέας και η Ελένη;</a:t>
            </a:r>
            <a:br>
              <a:rPr lang="el-GR" sz="2000" dirty="0">
                <a:solidFill>
                  <a:schemeClr val="tx1"/>
                </a:solidFill>
                <a:effectLst/>
              </a:rPr>
            </a:br>
            <a:r>
              <a:rPr lang="el-GR" sz="2000" dirty="0">
                <a:solidFill>
                  <a:schemeClr val="tx1"/>
                </a:solidFill>
                <a:effectLst/>
              </a:rPr>
              <a:t>2.	Τι χρειάζονται να πάρουν μαζί τους;</a:t>
            </a:r>
            <a:br>
              <a:rPr lang="el-GR" sz="2000" dirty="0">
                <a:solidFill>
                  <a:schemeClr val="tx1"/>
                </a:solidFill>
                <a:effectLst/>
              </a:rPr>
            </a:br>
            <a:r>
              <a:rPr lang="el-GR" sz="2000" dirty="0">
                <a:solidFill>
                  <a:schemeClr val="tx1"/>
                </a:solidFill>
                <a:effectLst/>
              </a:rPr>
              <a:t>3.	Τι φοβούνται τα δύο παιδιά;</a:t>
            </a:r>
            <a:br>
              <a:rPr lang="el-GR" sz="2000" dirty="0">
                <a:solidFill>
                  <a:schemeClr val="tx1"/>
                </a:solidFill>
                <a:effectLst/>
              </a:rPr>
            </a:br>
            <a:r>
              <a:rPr lang="el-GR" sz="2000" dirty="0">
                <a:solidFill>
                  <a:schemeClr val="tx1"/>
                </a:solidFill>
                <a:effectLst/>
              </a:rPr>
              <a:t>4.	Τι έφερε από το δωμάτιο του ο Αντρέας;</a:t>
            </a:r>
            <a:br>
              <a:rPr lang="el-GR" sz="2000" dirty="0">
                <a:solidFill>
                  <a:schemeClr val="tx1"/>
                </a:solidFill>
                <a:effectLst/>
              </a:rPr>
            </a:br>
            <a:r>
              <a:rPr lang="el-GR" sz="2000" dirty="0">
                <a:solidFill>
                  <a:schemeClr val="tx1"/>
                </a:solidFill>
                <a:effectLst/>
              </a:rPr>
              <a:t> </a:t>
            </a:r>
            <a:br>
              <a:rPr lang="el-GR" sz="2000" dirty="0">
                <a:solidFill>
                  <a:schemeClr val="tx1"/>
                </a:solidFill>
                <a:effectLst/>
              </a:rPr>
            </a:br>
            <a:r>
              <a:rPr lang="el-GR" sz="2000" dirty="0">
                <a:solidFill>
                  <a:schemeClr val="tx1"/>
                </a:solidFill>
                <a:effectLst/>
              </a:rPr>
              <a:t> </a:t>
            </a:r>
            <a:br>
              <a:rPr lang="el-GR" sz="2000" dirty="0">
                <a:solidFill>
                  <a:schemeClr val="tx1"/>
                </a:solidFill>
                <a:effectLst/>
              </a:rPr>
            </a:br>
            <a:r>
              <a:rPr lang="el-GR" sz="2000" dirty="0">
                <a:solidFill>
                  <a:schemeClr val="tx1"/>
                </a:solidFill>
                <a:effectLst/>
              </a:rPr>
              <a:t> </a:t>
            </a:r>
            <a:br>
              <a:rPr lang="el-GR" sz="2000" dirty="0">
                <a:solidFill>
                  <a:schemeClr val="tx1"/>
                </a:solidFill>
                <a:effectLst/>
              </a:rPr>
            </a:br>
            <a:r>
              <a:rPr lang="el-GR" sz="1300" dirty="0">
                <a:solidFill>
                  <a:schemeClr val="tx1"/>
                </a:solidFill>
                <a:effectLst/>
              </a:rPr>
              <a:t>Απλοποιημένο κείμενο γλώσσας ( </a:t>
            </a:r>
            <a:r>
              <a:rPr lang="el-GR" sz="1300" dirty="0" smtClean="0">
                <a:solidFill>
                  <a:schemeClr val="tx1"/>
                </a:solidFill>
                <a:effectLst/>
              </a:rPr>
              <a:t>Β δημοτικού) </a:t>
            </a:r>
            <a:r>
              <a:rPr lang="el-GR" sz="1300" dirty="0">
                <a:solidFill>
                  <a:schemeClr val="tx1"/>
                </a:solidFill>
                <a:effectLst/>
              </a:rPr>
              <a:t>του Χριστόδουλου Μανιάτη και της Νεκταρίας Αθανασίου</a:t>
            </a:r>
            <a:br>
              <a:rPr lang="el-GR" sz="1300" dirty="0">
                <a:solidFill>
                  <a:schemeClr val="tx1"/>
                </a:solidFill>
                <a:effectLst/>
              </a:rPr>
            </a:br>
            <a:r>
              <a:rPr lang="el-GR" sz="1300" dirty="0">
                <a:solidFill>
                  <a:schemeClr val="tx1"/>
                </a:solidFill>
                <a:effectLst/>
              </a:rPr>
              <a:t>Ενότητα: «Ετοιμασίες για ταξίδι»</a:t>
            </a:r>
            <a:br>
              <a:rPr lang="el-GR" sz="1300" dirty="0">
                <a:solidFill>
                  <a:schemeClr val="tx1"/>
                </a:solidFill>
                <a:effectLst/>
              </a:rPr>
            </a:br>
            <a:r>
              <a:rPr lang="el-GR" sz="1300" dirty="0">
                <a:effectLst/>
              </a:rPr>
              <a:t> </a:t>
            </a:r>
            <a:br>
              <a:rPr lang="el-GR" sz="1300" dirty="0">
                <a:effectLst/>
              </a:rPr>
            </a:br>
            <a:r>
              <a:rPr lang="el-GR" sz="2000" dirty="0">
                <a:effectLst/>
              </a:rPr>
              <a:t> </a:t>
            </a:r>
            <a:br>
              <a:rPr lang="el-GR" sz="2000" dirty="0">
                <a:effectLst/>
              </a:rPr>
            </a:br>
            <a:endParaRPr lang="el-GR" sz="2000" dirty="0"/>
          </a:p>
        </p:txBody>
      </p:sp>
    </p:spTree>
    <p:extLst>
      <p:ext uri="{BB962C8B-B14F-4D97-AF65-F5344CB8AC3E}">
        <p14:creationId xmlns:p14="http://schemas.microsoft.com/office/powerpoint/2010/main" val="345613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890984"/>
          </a:xfrm>
        </p:spPr>
        <p:txBody>
          <a:bodyPr>
            <a:normAutofit/>
          </a:bodyPr>
          <a:lstStyle/>
          <a:p>
            <a:r>
              <a:rPr lang="el-GR" sz="2400" dirty="0" smtClean="0"/>
              <a:t>Η συνεργασία σας με τη δασκάλα κωφών είναι καθοριστικής σημασίας για την πρόοδο του παιδιού.</a:t>
            </a:r>
            <a:br>
              <a:rPr lang="el-GR" sz="2400" dirty="0" smtClean="0"/>
            </a:br>
            <a:r>
              <a:rPr lang="el-GR" sz="2400" dirty="0" smtClean="0"/>
              <a:t>Ενημερώστε έγκαιρα για τον προγραμματισμό σας</a:t>
            </a:r>
            <a:br>
              <a:rPr lang="el-GR" sz="2400" dirty="0" smtClean="0"/>
            </a:br>
            <a:r>
              <a:rPr lang="el-GR" sz="2400" dirty="0" smtClean="0"/>
              <a:t>ενημερώστε έγκαιρα για τα διαγωνίσματα για να μπορέσουν να γίνουν οι απαραίτητες απλοποιήσεις ή αλλαγές.</a:t>
            </a:r>
            <a:br>
              <a:rPr lang="el-GR" sz="2400" dirty="0" smtClean="0"/>
            </a:br>
            <a:endParaRPr lang="el-GR" sz="2400" dirty="0"/>
          </a:p>
        </p:txBody>
      </p:sp>
    </p:spTree>
    <p:extLst>
      <p:ext uri="{BB962C8B-B14F-4D97-AF65-F5344CB8AC3E}">
        <p14:creationId xmlns:p14="http://schemas.microsoft.com/office/powerpoint/2010/main" val="2545969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688632"/>
          </a:xfrm>
        </p:spPr>
        <p:txBody>
          <a:bodyPr>
            <a:noAutofit/>
          </a:bodyPr>
          <a:lstStyle/>
          <a:p>
            <a:pPr marL="82296" indent="0">
              <a:buNone/>
            </a:pPr>
            <a:r>
              <a:rPr lang="el-GR" sz="2400" b="1" dirty="0" smtClean="0"/>
              <a:t>Στρατηγικές που βοηθούν </a:t>
            </a:r>
            <a:r>
              <a:rPr lang="el-GR" sz="2400" b="1" dirty="0"/>
              <a:t> </a:t>
            </a:r>
            <a:r>
              <a:rPr lang="el-GR" sz="2400" b="1" dirty="0" smtClean="0"/>
              <a:t>στην </a:t>
            </a:r>
            <a:r>
              <a:rPr lang="el-GR" sz="2400" b="1" dirty="0"/>
              <a:t>κατανόηση λέξεων, φράσεων, προτάσεων, κειμένων και γενικά οτιδήποτε  </a:t>
            </a:r>
            <a:r>
              <a:rPr lang="el-GR" sz="2400" b="1" dirty="0" smtClean="0"/>
              <a:t>πληροφοριών:</a:t>
            </a:r>
            <a:endParaRPr lang="el-GR" sz="2400" b="1" dirty="0"/>
          </a:p>
          <a:p>
            <a:r>
              <a:rPr lang="el-GR" sz="1800" dirty="0"/>
              <a:t>οι ερωτήσεις: </a:t>
            </a:r>
            <a:r>
              <a:rPr lang="el-GR" sz="1800" b="1" dirty="0"/>
              <a:t>ποιος, πού, τι, πώς, γιατί, πότε</a:t>
            </a:r>
            <a:endParaRPr lang="el-GR" sz="1800" dirty="0"/>
          </a:p>
          <a:p>
            <a:r>
              <a:rPr lang="el-GR" sz="1800" dirty="0" smtClean="0"/>
              <a:t>απλοποιήσεις </a:t>
            </a:r>
            <a:r>
              <a:rPr lang="el-GR" sz="1800" dirty="0"/>
              <a:t>κειμένων</a:t>
            </a:r>
          </a:p>
          <a:p>
            <a:r>
              <a:rPr lang="el-GR" sz="1800" dirty="0"/>
              <a:t>αφαίρεση μέρος του κειμένου  εάν δεν επηρεάζονται οι στόχοι του μαθήματος).</a:t>
            </a:r>
          </a:p>
          <a:p>
            <a:r>
              <a:rPr lang="el-GR" sz="1800" dirty="0"/>
              <a:t>αφαίρεση γραμματικών φαινομένων (επιλογή των σημαντικότερων).</a:t>
            </a:r>
          </a:p>
          <a:p>
            <a:r>
              <a:rPr lang="el-GR" sz="1800" dirty="0"/>
              <a:t>απλοποιημένα διαγωνίσματα εάν χρειάζεται.</a:t>
            </a:r>
          </a:p>
          <a:p>
            <a:r>
              <a:rPr lang="el-GR" sz="1800" dirty="0"/>
              <a:t>αφαίρεση ερωτήσεων από τα διαγωνίσματα εάν χρειάζεται</a:t>
            </a:r>
          </a:p>
          <a:p>
            <a:r>
              <a:rPr lang="el-GR" sz="1800" dirty="0"/>
              <a:t>επεξήγηση των αγνώστων λέξεων στα κείμενα του διαγωνίσματος</a:t>
            </a:r>
          </a:p>
          <a:p>
            <a:r>
              <a:rPr lang="el-GR" sz="1800" dirty="0"/>
              <a:t>γενικά τροποποίηση διαγωνισμάτων όπου ενδείκνυται.</a:t>
            </a:r>
          </a:p>
          <a:p>
            <a:r>
              <a:rPr lang="el-GR" sz="1800" dirty="0"/>
              <a:t>μείωση της ποσότητας της </a:t>
            </a:r>
            <a:r>
              <a:rPr lang="el-GR" sz="1800" dirty="0" err="1"/>
              <a:t>κατ’οίκον</a:t>
            </a:r>
            <a:r>
              <a:rPr lang="el-GR" sz="1800" dirty="0"/>
              <a:t> εργασίας ειδικά εάν παρεμβαίνουν συναισθηματικοί λόγοι που δυσκολεύουν την πρόοδο του παιδιού (άγχος, κουράζεται εύκολα, αφαιρείται, έλλειψη συγκέντρωσης, παραμελείται από την οικογένεια, κ.τ.λ. </a:t>
            </a:r>
            <a:r>
              <a:rPr lang="el-GR" sz="1800" dirty="0" smtClean="0"/>
              <a:t>).</a:t>
            </a:r>
            <a:endParaRPr lang="en-US" sz="1800" dirty="0"/>
          </a:p>
        </p:txBody>
      </p:sp>
    </p:spTree>
    <p:extLst>
      <p:ext uri="{BB962C8B-B14F-4D97-AF65-F5344CB8AC3E}">
        <p14:creationId xmlns:p14="http://schemas.microsoft.com/office/powerpoint/2010/main" val="40584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1"/>
                </a:solidFill>
              </a:rPr>
              <a:t>          </a:t>
            </a:r>
            <a:r>
              <a:rPr lang="el-GR" b="1" dirty="0" err="1" smtClean="0">
                <a:solidFill>
                  <a:schemeClr val="tx1"/>
                </a:solidFill>
              </a:rPr>
              <a:t>Ευχαριστω</a:t>
            </a:r>
            <a:endParaRPr lang="en-US" sz="1800" dirty="0"/>
          </a:p>
        </p:txBody>
      </p:sp>
      <p:sp>
        <p:nvSpPr>
          <p:cNvPr id="4" name="Text Placeholder 3"/>
          <p:cNvSpPr>
            <a:spLocks noGrp="1"/>
          </p:cNvSpPr>
          <p:nvPr>
            <p:ph type="body" idx="1"/>
          </p:nvPr>
        </p:nvSpPr>
        <p:spPr>
          <a:xfrm>
            <a:off x="2743200" y="4653136"/>
            <a:ext cx="6400800" cy="1509712"/>
          </a:xfrm>
        </p:spPr>
        <p:txBody>
          <a:bodyPr>
            <a:normAutofit/>
          </a:bodyPr>
          <a:lstStyle/>
          <a:p>
            <a:pPr algn="r"/>
            <a:r>
              <a:rPr lang="el-GR" sz="2400" dirty="0" smtClean="0"/>
              <a:t>    </a:t>
            </a:r>
            <a:r>
              <a:rPr lang="en-US" sz="2400" dirty="0" smtClean="0"/>
              <a:t>christini.yiasemi@gmail.com</a:t>
            </a:r>
            <a:endParaRPr lang="en-US" sz="2400" dirty="0"/>
          </a:p>
        </p:txBody>
      </p:sp>
    </p:spTree>
    <p:extLst>
      <p:ext uri="{BB962C8B-B14F-4D97-AF65-F5344CB8AC3E}">
        <p14:creationId xmlns:p14="http://schemas.microsoft.com/office/powerpoint/2010/main" val="103332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47464"/>
            <a:ext cx="7498080" cy="7272808"/>
          </a:xfrm>
        </p:spPr>
        <p:txBody>
          <a:bodyPr/>
          <a:lstStyle/>
          <a:p>
            <a:pPr marL="342900" indent="-342900">
              <a:buFont typeface="Arial" panose="020B0604020202020204" pitchFamily="34" charset="0"/>
              <a:buChar char="•"/>
            </a:pPr>
            <a:r>
              <a:rPr lang="el-GR" sz="2400" b="1" dirty="0" smtClean="0">
                <a:solidFill>
                  <a:schemeClr val="tx1"/>
                </a:solidFill>
              </a:rPr>
              <a:t>Να θυμάστε: </a:t>
            </a:r>
            <a:br>
              <a:rPr lang="el-GR" sz="2400" b="1" dirty="0" smtClean="0">
                <a:solidFill>
                  <a:schemeClr val="tx1"/>
                </a:solidFill>
              </a:rPr>
            </a:br>
            <a:r>
              <a:rPr lang="el-GR" sz="2000" dirty="0" smtClean="0">
                <a:solidFill>
                  <a:schemeClr val="tx1"/>
                </a:solidFill>
              </a:rPr>
              <a:t>Όλα τα παιδιά με απώλεια ακοής παρουσιάζουν </a:t>
            </a:r>
            <a:r>
              <a:rPr lang="el-GR" sz="2000" b="1" dirty="0" smtClean="0">
                <a:solidFill>
                  <a:srgbClr val="FF0000"/>
                </a:solidFill>
              </a:rPr>
              <a:t>φτωχό λεξιλόγιο.</a:t>
            </a:r>
            <a:br>
              <a:rPr lang="el-GR" sz="2000" b="1" dirty="0" smtClean="0">
                <a:solidFill>
                  <a:srgbClr val="FF0000"/>
                </a:solidFill>
              </a:rPr>
            </a:br>
            <a:r>
              <a:rPr lang="el-GR" sz="2000" dirty="0" smtClean="0">
                <a:solidFill>
                  <a:schemeClr val="tx1"/>
                </a:solidFill>
              </a:rPr>
              <a:t>Παρουσιάζουν </a:t>
            </a:r>
            <a:r>
              <a:rPr lang="el-GR" sz="2000" dirty="0">
                <a:solidFill>
                  <a:schemeClr val="tx1"/>
                </a:solidFill>
              </a:rPr>
              <a:t>φτωχή ακουστική μνήμη </a:t>
            </a:r>
            <a:r>
              <a:rPr lang="el-GR" sz="2000" dirty="0" smtClean="0">
                <a:solidFill>
                  <a:schemeClr val="tx1"/>
                </a:solidFill>
              </a:rPr>
              <a:t>γι' </a:t>
            </a:r>
            <a:r>
              <a:rPr lang="el-GR" sz="2000" dirty="0">
                <a:solidFill>
                  <a:schemeClr val="tx1"/>
                </a:solidFill>
              </a:rPr>
              <a:t>αυτό χρειάζονται πολλές  επαναλήψεις  μέχρι να μάθουν να θυμούνται καινούργιες λέξεις</a:t>
            </a:r>
            <a:r>
              <a:rPr lang="el-GR" sz="2000" dirty="0" smtClean="0">
                <a:solidFill>
                  <a:schemeClr val="tx1"/>
                </a:solidFill>
              </a:rPr>
              <a:t>.</a:t>
            </a:r>
            <a:br>
              <a:rPr lang="el-GR" sz="2000" dirty="0" smtClean="0">
                <a:solidFill>
                  <a:schemeClr val="tx1"/>
                </a:solidFill>
              </a:rPr>
            </a:br>
            <a:r>
              <a:rPr lang="el-GR" sz="2000" dirty="0" smtClean="0">
                <a:solidFill>
                  <a:schemeClr val="tx1"/>
                </a:solidFill>
              </a:rPr>
              <a:t>Χρειάζονται συχνές επαναλήψεις του καινούργιου λεξιλογίου κατά τη διάρκεια του μαθήματος.</a:t>
            </a:r>
            <a:br>
              <a:rPr lang="el-GR" sz="2000" dirty="0" smtClean="0">
                <a:solidFill>
                  <a:schemeClr val="tx1"/>
                </a:solidFill>
              </a:rPr>
            </a:br>
            <a:r>
              <a:rPr lang="el-GR" sz="2000" dirty="0" smtClean="0">
                <a:solidFill>
                  <a:schemeClr val="tx1"/>
                </a:solidFill>
              </a:rPr>
              <a:t>Χρειάζονται οπτική επαφή με το καινούργιο λεξιλόγιο.</a:t>
            </a:r>
            <a:br>
              <a:rPr lang="el-GR" sz="2000" dirty="0" smtClean="0">
                <a:solidFill>
                  <a:schemeClr val="tx1"/>
                </a:solidFill>
              </a:rPr>
            </a:br>
            <a:r>
              <a:rPr lang="el-GR" sz="2000" dirty="0" smtClean="0">
                <a:solidFill>
                  <a:schemeClr val="tx1"/>
                </a:solidFill>
              </a:rPr>
              <a:t>Τα </a:t>
            </a:r>
            <a:r>
              <a:rPr lang="el-GR" sz="2000" dirty="0">
                <a:solidFill>
                  <a:schemeClr val="tx1"/>
                </a:solidFill>
              </a:rPr>
              <a:t>οπτικά μέσα όπως, εικόνες, βίντεο, αντικείμενα (όπου είναι εφικτό), </a:t>
            </a:r>
            <a:r>
              <a:rPr lang="el-GR" sz="2000" dirty="0" smtClean="0">
                <a:solidFill>
                  <a:schemeClr val="tx1"/>
                </a:solidFill>
              </a:rPr>
              <a:t>επισκέψεις βοηθούν άμεσα και αποτελεσματικά.</a:t>
            </a:r>
            <a:r>
              <a:rPr lang="el-GR" sz="2000" dirty="0">
                <a:solidFill>
                  <a:schemeClr val="tx1"/>
                </a:solidFill>
              </a:rPr>
              <a:t/>
            </a:r>
            <a:br>
              <a:rPr lang="el-GR" sz="2000" dirty="0">
                <a:solidFill>
                  <a:schemeClr val="tx1"/>
                </a:solidFill>
              </a:rPr>
            </a:br>
            <a:r>
              <a:rPr lang="el-GR" sz="2000" dirty="0">
                <a:solidFill>
                  <a:schemeClr val="tx1"/>
                </a:solidFill>
              </a:rPr>
              <a:t/>
            </a:r>
            <a:br>
              <a:rPr lang="el-GR" sz="2000" dirty="0">
                <a:solidFill>
                  <a:schemeClr val="tx1"/>
                </a:solidFill>
              </a:rPr>
            </a:br>
            <a:r>
              <a:rPr lang="el-GR" sz="4400" b="1" dirty="0">
                <a:solidFill>
                  <a:schemeClr val="tx1"/>
                </a:solidFill>
              </a:rPr>
              <a:t/>
            </a:r>
            <a:br>
              <a:rPr lang="el-GR" sz="4400" b="1" dirty="0">
                <a:solidFill>
                  <a:schemeClr val="tx1"/>
                </a:solidFill>
              </a:rPr>
            </a:br>
            <a:endParaRPr lang="el-GR" dirty="0">
              <a:solidFill>
                <a:schemeClr val="tx1"/>
              </a:solidFill>
            </a:endParaRPr>
          </a:p>
        </p:txBody>
      </p:sp>
    </p:spTree>
    <p:extLst>
      <p:ext uri="{BB962C8B-B14F-4D97-AF65-F5344CB8AC3E}">
        <p14:creationId xmlns:p14="http://schemas.microsoft.com/office/powerpoint/2010/main" val="13159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solidFill>
                  <a:schemeClr val="tx1"/>
                </a:solidFill>
              </a:rPr>
              <a:t>Χρήση φιγούρων</a:t>
            </a:r>
            <a:endParaRPr lang="el-GR" b="1" dirty="0">
              <a:solidFill>
                <a:schemeClr val="tx1"/>
              </a:solidFill>
            </a:endParaRPr>
          </a:p>
        </p:txBody>
      </p:sp>
      <p:sp>
        <p:nvSpPr>
          <p:cNvPr id="4" name="Content Placeholder 3"/>
          <p:cNvSpPr>
            <a:spLocks noGrp="1"/>
          </p:cNvSpPr>
          <p:nvPr>
            <p:ph idx="1"/>
          </p:nvPr>
        </p:nvSpPr>
        <p:spPr/>
        <p:txBody>
          <a:bodyPr>
            <a:normAutofit/>
          </a:bodyPr>
          <a:lstStyle/>
          <a:p>
            <a:pPr marL="342900" indent="-342900">
              <a:buFont typeface="Arial" pitchFamily="34" charset="0"/>
              <a:buChar char="•"/>
            </a:pPr>
            <a:r>
              <a:rPr lang="el-GR" dirty="0"/>
              <a:t>Η χρήση φιγούρων των ηρώων της ιστορίας βοηθά να αντιληφθεί το παιδί με απώλεια ακοής ποιος ήρωας μιλά ανά πάσα στιγμή και τι ρόλο διαδραματίζει στην </a:t>
            </a:r>
            <a:r>
              <a:rPr lang="el-GR" dirty="0" smtClean="0"/>
              <a:t>ιστορία(  σε κείμενα με διαλόγους).</a:t>
            </a:r>
            <a:endParaRPr lang="el-GR" dirty="0"/>
          </a:p>
        </p:txBody>
      </p:sp>
    </p:spTree>
    <p:extLst>
      <p:ext uri="{BB962C8B-B14F-4D97-AF65-F5344CB8AC3E}">
        <p14:creationId xmlns:p14="http://schemas.microsoft.com/office/powerpoint/2010/main" val="234972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026888"/>
          </a:xfrm>
        </p:spPr>
        <p:txBody>
          <a:bodyPr>
            <a:normAutofit/>
          </a:bodyPr>
          <a:lstStyle/>
          <a:p>
            <a:r>
              <a:rPr lang="el-GR" sz="2000" dirty="0" smtClean="0">
                <a:solidFill>
                  <a:schemeClr val="tx1"/>
                </a:solidFill>
              </a:rPr>
              <a:t>Πριν αρχίσετε καινούργιο κείμενο κάνετε μια σύντομη εισαγωγή για το θέμα του κειμένου (προφορικά).</a:t>
            </a:r>
            <a:br>
              <a:rPr lang="el-GR" sz="2000" dirty="0" smtClean="0">
                <a:solidFill>
                  <a:schemeClr val="tx1"/>
                </a:solidFill>
              </a:rPr>
            </a:br>
            <a:r>
              <a:rPr lang="el-GR" sz="2000" dirty="0" smtClean="0">
                <a:solidFill>
                  <a:schemeClr val="tx1"/>
                </a:solidFill>
              </a:rPr>
              <a:t>Ακολούθως σημειώστε στο πίνακα κάποιο βασικό λεξιλόγιο που περιέχει το κείμενο (λέξεις κλειδιά).</a:t>
            </a:r>
            <a:br>
              <a:rPr lang="el-GR" sz="2000" dirty="0" smtClean="0">
                <a:solidFill>
                  <a:schemeClr val="tx1"/>
                </a:solidFill>
              </a:rPr>
            </a:br>
            <a:r>
              <a:rPr lang="el-GR" sz="2000" dirty="0">
                <a:solidFill>
                  <a:schemeClr val="tx1"/>
                </a:solidFill>
              </a:rPr>
              <a:t/>
            </a:r>
            <a:br>
              <a:rPr lang="el-GR" sz="2000" dirty="0">
                <a:solidFill>
                  <a:schemeClr val="tx1"/>
                </a:solidFill>
              </a:rPr>
            </a:br>
            <a:r>
              <a:rPr lang="el-GR" sz="2000" b="1" dirty="0" smtClean="0">
                <a:solidFill>
                  <a:schemeClr val="tx1"/>
                </a:solidFill>
              </a:rPr>
              <a:t>Παράδειγμα: </a:t>
            </a:r>
            <a:r>
              <a:rPr lang="el-GR" sz="2000" dirty="0" smtClean="0">
                <a:solidFill>
                  <a:schemeClr val="tx1"/>
                </a:solidFill>
              </a:rPr>
              <a:t>κείμενο: Η </a:t>
            </a:r>
            <a:r>
              <a:rPr lang="el-GR" sz="2000" dirty="0" err="1" smtClean="0">
                <a:solidFill>
                  <a:schemeClr val="tx1"/>
                </a:solidFill>
              </a:rPr>
              <a:t>Αστραδενή</a:t>
            </a:r>
            <a:r>
              <a:rPr lang="el-GR" sz="2000" dirty="0" smtClean="0">
                <a:solidFill>
                  <a:schemeClr val="tx1"/>
                </a:solidFill>
              </a:rPr>
              <a:t/>
            </a:r>
            <a:br>
              <a:rPr lang="el-GR" sz="2000" dirty="0" smtClean="0">
                <a:solidFill>
                  <a:schemeClr val="tx1"/>
                </a:solidFill>
              </a:rPr>
            </a:br>
            <a:r>
              <a:rPr lang="el-GR" sz="2000" u="sng" dirty="0" smtClean="0">
                <a:solidFill>
                  <a:schemeClr val="tx1"/>
                </a:solidFill>
              </a:rPr>
              <a:t>Προφορική εισαγωγή</a:t>
            </a:r>
            <a:br>
              <a:rPr lang="el-GR" sz="2000" u="sng" dirty="0" smtClean="0">
                <a:solidFill>
                  <a:schemeClr val="tx1"/>
                </a:solidFill>
              </a:rPr>
            </a:br>
            <a:r>
              <a:rPr lang="el-GR" sz="2000" dirty="0" smtClean="0">
                <a:solidFill>
                  <a:schemeClr val="tx1"/>
                </a:solidFill>
              </a:rPr>
              <a:t>Το καινούργιο μας κείμενο μιλά για ένα κορίτσι, την </a:t>
            </a:r>
            <a:r>
              <a:rPr lang="el-GR" sz="2000" dirty="0" err="1" smtClean="0">
                <a:solidFill>
                  <a:schemeClr val="tx1"/>
                </a:solidFill>
              </a:rPr>
              <a:t>Αστραδενή</a:t>
            </a:r>
            <a:r>
              <a:rPr lang="el-GR" sz="2000" dirty="0" smtClean="0">
                <a:solidFill>
                  <a:schemeClr val="tx1"/>
                </a:solidFill>
              </a:rPr>
              <a:t>  που ζούσε σε ένα νησί της Ελλάδος, τη Σύμη.</a:t>
            </a:r>
            <a:br>
              <a:rPr lang="el-GR" sz="2000" dirty="0" smtClean="0">
                <a:solidFill>
                  <a:schemeClr val="tx1"/>
                </a:solidFill>
              </a:rPr>
            </a:br>
            <a:r>
              <a:rPr lang="el-GR" sz="2000" dirty="0" smtClean="0">
                <a:solidFill>
                  <a:schemeClr val="tx1"/>
                </a:solidFill>
              </a:rPr>
              <a:t>Πήγε να ζήσει στην πόλη ( την Αθήνα). Έφυγε από το σχολείο της και πήγε σε καινούργιο σχολείο.</a:t>
            </a:r>
            <a:br>
              <a:rPr lang="el-GR" sz="2000" dirty="0" smtClean="0">
                <a:solidFill>
                  <a:schemeClr val="tx1"/>
                </a:solidFill>
              </a:rPr>
            </a:br>
            <a:r>
              <a:rPr lang="el-GR" sz="2000" u="sng" dirty="0" smtClean="0">
                <a:solidFill>
                  <a:schemeClr val="tx1"/>
                </a:solidFill>
              </a:rPr>
              <a:t>Λέξεις κλειδιά: </a:t>
            </a:r>
            <a:r>
              <a:rPr lang="el-GR" sz="2000" dirty="0" smtClean="0">
                <a:solidFill>
                  <a:schemeClr val="tx1"/>
                </a:solidFill>
              </a:rPr>
              <a:t>Αθήνα( μεγάλη πόλη)</a:t>
            </a:r>
            <a:br>
              <a:rPr lang="el-GR" sz="2000" dirty="0" smtClean="0">
                <a:solidFill>
                  <a:schemeClr val="tx1"/>
                </a:solidFill>
              </a:rPr>
            </a:br>
            <a:r>
              <a:rPr lang="el-GR" sz="2000" dirty="0">
                <a:solidFill>
                  <a:schemeClr val="tx1"/>
                </a:solidFill>
              </a:rPr>
              <a:t> </a:t>
            </a:r>
            <a:r>
              <a:rPr lang="el-GR" sz="2000" dirty="0" smtClean="0">
                <a:solidFill>
                  <a:schemeClr val="tx1"/>
                </a:solidFill>
              </a:rPr>
              <a:t>                               Σύμη (νησί)</a:t>
            </a:r>
            <a:br>
              <a:rPr lang="el-GR" sz="2000" dirty="0" smtClean="0">
                <a:solidFill>
                  <a:schemeClr val="tx1"/>
                </a:solidFill>
              </a:rPr>
            </a:br>
            <a:r>
              <a:rPr lang="el-GR" sz="2000" dirty="0">
                <a:solidFill>
                  <a:schemeClr val="tx1"/>
                </a:solidFill>
              </a:rPr>
              <a:t> </a:t>
            </a:r>
            <a:r>
              <a:rPr lang="el-GR" sz="2000" dirty="0" smtClean="0">
                <a:solidFill>
                  <a:schemeClr val="tx1"/>
                </a:solidFill>
              </a:rPr>
              <a:t>                               </a:t>
            </a:r>
            <a:r>
              <a:rPr lang="el-GR" sz="2000" dirty="0" err="1" smtClean="0">
                <a:solidFill>
                  <a:schemeClr val="tx1"/>
                </a:solidFill>
              </a:rPr>
              <a:t>Αστραδενή</a:t>
            </a:r>
            <a:r>
              <a:rPr lang="el-GR" sz="2000" dirty="0" smtClean="0">
                <a:solidFill>
                  <a:schemeClr val="tx1"/>
                </a:solidFill>
              </a:rPr>
              <a:t> (μαθήτρια)</a:t>
            </a:r>
            <a:r>
              <a:rPr lang="el-GR" sz="2000" dirty="0">
                <a:solidFill>
                  <a:schemeClr val="tx1"/>
                </a:solidFill>
              </a:rPr>
              <a:t/>
            </a:r>
            <a:br>
              <a:rPr lang="el-GR" sz="2000" dirty="0">
                <a:solidFill>
                  <a:schemeClr val="tx1"/>
                </a:solidFill>
              </a:rPr>
            </a:br>
            <a:r>
              <a:rPr lang="el-GR" sz="2000" dirty="0" smtClean="0">
                <a:solidFill>
                  <a:schemeClr val="tx1"/>
                </a:solidFill>
              </a:rPr>
              <a:t>Προσπαθήστε να αναφέρεστε συχνά στις λέξεις κλειδιά κατά τη διάρκεια της επεξήγησης του κειμένου.</a:t>
            </a:r>
            <a:endParaRPr lang="el-GR" sz="2000" dirty="0">
              <a:solidFill>
                <a:schemeClr val="tx1"/>
              </a:solidFill>
            </a:endParaRPr>
          </a:p>
        </p:txBody>
      </p:sp>
    </p:spTree>
    <p:extLst>
      <p:ext uri="{BB962C8B-B14F-4D97-AF65-F5344CB8AC3E}">
        <p14:creationId xmlns:p14="http://schemas.microsoft.com/office/powerpoint/2010/main" val="13632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Κεραμιδένια στέγη ή στέγη με κεραμίδια</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60848"/>
            <a:ext cx="4819873" cy="361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55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42194"/>
          </a:xfrm>
        </p:spPr>
        <p:txBody>
          <a:bodyPr>
            <a:normAutofit/>
          </a:bodyPr>
          <a:lstStyle/>
          <a:p>
            <a:r>
              <a:rPr lang="el-GR" sz="2000" dirty="0" smtClean="0">
                <a:solidFill>
                  <a:schemeClr val="tx1"/>
                </a:solidFill>
              </a:rPr>
              <a:t>Να  θυμάστε! Δεν μεταφέρονται εύκολα στο χρόνο ή σε χώρους όπου δεν έχουν επισκεφθεί (δεν έχουν εμπειρίες).</a:t>
            </a:r>
            <a:br>
              <a:rPr lang="el-GR" sz="2000" dirty="0" smtClean="0">
                <a:solidFill>
                  <a:schemeClr val="tx1"/>
                </a:solidFill>
              </a:rPr>
            </a:br>
            <a:r>
              <a:rPr lang="el-GR" sz="2000" dirty="0"/>
              <a:t/>
            </a:r>
            <a:br>
              <a:rPr lang="el-GR" sz="2000" dirty="0"/>
            </a:br>
            <a:r>
              <a:rPr lang="el-GR" sz="2000" b="1" dirty="0" smtClean="0"/>
              <a:t>Σύμη </a:t>
            </a:r>
            <a:r>
              <a:rPr lang="el-GR" sz="2000" dirty="0" smtClean="0"/>
              <a:t>                                                                              </a:t>
            </a:r>
            <a:r>
              <a:rPr lang="el-GR" sz="2000" b="1" dirty="0" smtClean="0"/>
              <a:t>Αθήνα</a:t>
            </a:r>
            <a:endParaRPr lang="en-US" sz="20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3881189" cy="251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44824"/>
            <a:ext cx="3449960" cy="258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6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smtClean="0">
                <a:solidFill>
                  <a:schemeClr val="tx1"/>
                </a:solidFill>
              </a:rPr>
              <a:t>Κείμενο Ε΄ Δημοτικού</a:t>
            </a:r>
            <a:endParaRPr lang="el-GR" sz="3200" b="1" dirty="0">
              <a:solidFill>
                <a:schemeClr val="tx1"/>
              </a:solidFill>
            </a:endParaRPr>
          </a:p>
        </p:txBody>
      </p:sp>
      <p:sp>
        <p:nvSpPr>
          <p:cNvPr id="13" name="Rectangle 13"/>
          <p:cNvSpPr>
            <a:spLocks noChangeArrowheads="1"/>
          </p:cNvSpPr>
          <p:nvPr/>
        </p:nvSpPr>
        <p:spPr bwMode="auto">
          <a:xfrm>
            <a:off x="0" y="210978"/>
            <a:ext cx="184731"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4670425"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98425" y="2763672"/>
            <a:ext cx="184731"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ontent Placeholder 3"/>
          <p:cNvSpPr>
            <a:spLocks noGrp="1"/>
          </p:cNvSpPr>
          <p:nvPr>
            <p:ph idx="1"/>
          </p:nvPr>
        </p:nvSpPr>
        <p:spPr>
          <a:xfrm>
            <a:off x="1435608" y="1268760"/>
            <a:ext cx="7498080" cy="5256584"/>
          </a:xfrm>
        </p:spPr>
        <p:txBody>
          <a:bodyPr>
            <a:normAutofit lnSpcReduction="10000"/>
          </a:bodyPr>
          <a:lstStyle/>
          <a:p>
            <a:pPr marL="82296" indent="0">
              <a:buNone/>
            </a:pPr>
            <a:r>
              <a:rPr lang="el-GR" sz="2000" b="1" dirty="0"/>
              <a:t>Το άγνωστο λεξιλόγιο αλλά και η απουσία προϋπάρχουσας γνώσης δυσκολεύει  πολύ την κατανόηση των κειμένων</a:t>
            </a:r>
          </a:p>
          <a:p>
            <a:pPr marL="82296" indent="0">
              <a:buNone/>
            </a:pPr>
            <a:r>
              <a:rPr lang="el-GR" sz="2000" b="1" dirty="0" smtClean="0"/>
              <a:t>Απλοποίηση </a:t>
            </a:r>
            <a:r>
              <a:rPr lang="el-GR" sz="2000" b="1" dirty="0"/>
              <a:t>κειμένου </a:t>
            </a:r>
          </a:p>
          <a:p>
            <a:pPr marL="82296" indent="0">
              <a:buNone/>
            </a:pPr>
            <a:r>
              <a:rPr lang="el-GR" sz="1800" dirty="0"/>
              <a:t>Τίτλος: </a:t>
            </a:r>
            <a:r>
              <a:rPr lang="el-GR" sz="1800" b="1" dirty="0"/>
              <a:t>Ο φίλος μας ο άνεμος </a:t>
            </a:r>
            <a:r>
              <a:rPr lang="el-GR" sz="1800" dirty="0"/>
              <a:t>(ενότητα 1</a:t>
            </a:r>
            <a:r>
              <a:rPr lang="el-GR" sz="1800" baseline="30000" dirty="0"/>
              <a:t>η</a:t>
            </a:r>
            <a:r>
              <a:rPr lang="el-GR" sz="1800" dirty="0"/>
              <a:t> -ο φίλος μου το περιβάλλον-Γλώσσα Ε΄)</a:t>
            </a:r>
            <a:endParaRPr lang="el-GR" sz="1800" b="1" dirty="0"/>
          </a:p>
          <a:p>
            <a:pPr marL="82296" indent="0">
              <a:buNone/>
            </a:pPr>
            <a:r>
              <a:rPr lang="el-GR" sz="2000" dirty="0" smtClean="0"/>
              <a:t>Παλαιότερα</a:t>
            </a:r>
            <a:r>
              <a:rPr lang="el-GR" sz="2000" dirty="0"/>
              <a:t>, όποιος πλησίαζε με πλοίο στις </a:t>
            </a:r>
            <a:r>
              <a:rPr lang="el-GR" sz="2000" dirty="0">
                <a:solidFill>
                  <a:srgbClr val="FF0000"/>
                </a:solidFill>
              </a:rPr>
              <a:t>Κυκλάδες</a:t>
            </a:r>
            <a:r>
              <a:rPr lang="el-GR" sz="2000" dirty="0"/>
              <a:t> τα πρώτα</a:t>
            </a:r>
            <a:r>
              <a:rPr lang="el-GR" sz="2000" dirty="0">
                <a:solidFill>
                  <a:srgbClr val="FF0000"/>
                </a:solidFill>
              </a:rPr>
              <a:t> κτίσματα </a:t>
            </a:r>
            <a:r>
              <a:rPr lang="el-GR" sz="2000" dirty="0"/>
              <a:t>που αντίκριζε ήταν τα εκκλησάκια και οι </a:t>
            </a:r>
            <a:r>
              <a:rPr lang="el-GR" sz="2000" dirty="0">
                <a:solidFill>
                  <a:srgbClr val="FF0000"/>
                </a:solidFill>
              </a:rPr>
              <a:t>ανεμόμυλο</a:t>
            </a:r>
            <a:r>
              <a:rPr lang="el-GR" sz="2000" dirty="0"/>
              <a:t>ι με τις</a:t>
            </a:r>
            <a:r>
              <a:rPr lang="el-GR" sz="2000" dirty="0">
                <a:solidFill>
                  <a:srgbClr val="FF0000"/>
                </a:solidFill>
              </a:rPr>
              <a:t> φτερω­τές </a:t>
            </a:r>
            <a:r>
              <a:rPr lang="el-GR" sz="2000" dirty="0"/>
              <a:t>τους, που </a:t>
            </a:r>
            <a:r>
              <a:rPr lang="el-GR" sz="2000" dirty="0">
                <a:solidFill>
                  <a:srgbClr val="FF0000"/>
                </a:solidFill>
              </a:rPr>
              <a:t>ξεπρόβαλλαν</a:t>
            </a:r>
            <a:r>
              <a:rPr lang="el-GR" sz="2000" dirty="0"/>
              <a:t> κάτασπροι πάνω στα </a:t>
            </a:r>
            <a:r>
              <a:rPr lang="el-GR" sz="2000" dirty="0">
                <a:solidFill>
                  <a:srgbClr val="FF0000"/>
                </a:solidFill>
              </a:rPr>
              <a:t>υψώματα</a:t>
            </a:r>
            <a:r>
              <a:rPr lang="el-GR" sz="2000" dirty="0"/>
              <a:t>. Οι </a:t>
            </a:r>
            <a:r>
              <a:rPr lang="el-GR" sz="2000" dirty="0">
                <a:solidFill>
                  <a:srgbClr val="FF0000"/>
                </a:solidFill>
              </a:rPr>
              <a:t>νησιώτες</a:t>
            </a:r>
            <a:r>
              <a:rPr lang="el-GR" sz="2000" dirty="0"/>
              <a:t> αισθάνονταν</a:t>
            </a:r>
            <a:r>
              <a:rPr lang="el-GR" sz="2000" dirty="0">
                <a:solidFill>
                  <a:srgbClr val="FF0000"/>
                </a:solidFill>
              </a:rPr>
              <a:t> ευλάβεια </a:t>
            </a:r>
            <a:r>
              <a:rPr lang="el-GR" sz="2000" dirty="0"/>
              <a:t>για τις εκκλησιές τους, όμως τα πιο αγαπητά τους </a:t>
            </a:r>
            <a:r>
              <a:rPr lang="el-GR" sz="2000" dirty="0">
                <a:solidFill>
                  <a:srgbClr val="FF0000"/>
                </a:solidFill>
              </a:rPr>
              <a:t>κτίσματα</a:t>
            </a:r>
            <a:r>
              <a:rPr lang="el-GR" sz="2000" dirty="0"/>
              <a:t> ήταν οι </a:t>
            </a:r>
            <a:r>
              <a:rPr lang="el-GR" sz="2000" dirty="0">
                <a:solidFill>
                  <a:srgbClr val="FF0000"/>
                </a:solidFill>
              </a:rPr>
              <a:t>ανεμόμυλο</a:t>
            </a:r>
            <a:r>
              <a:rPr lang="el-GR" sz="2000" dirty="0"/>
              <a:t>ι</a:t>
            </a:r>
            <a:r>
              <a:rPr lang="el-GR" sz="2000" dirty="0" smtClean="0">
                <a:solidFill>
                  <a:srgbClr val="FF0000"/>
                </a:solidFill>
              </a:rPr>
              <a:t>.</a:t>
            </a:r>
          </a:p>
          <a:p>
            <a:pPr marL="82296" indent="0">
              <a:buNone/>
            </a:pPr>
            <a:endParaRPr lang="el-GR" sz="2000" dirty="0" smtClean="0">
              <a:solidFill>
                <a:srgbClr val="FF0000"/>
              </a:solidFill>
            </a:endParaRPr>
          </a:p>
          <a:p>
            <a:pPr marL="82296" indent="0">
              <a:buNone/>
            </a:pPr>
            <a:r>
              <a:rPr lang="el-GR" sz="2000" dirty="0" smtClean="0"/>
              <a:t> </a:t>
            </a:r>
            <a:r>
              <a:rPr lang="el-GR" sz="2000" dirty="0"/>
              <a:t>Πιο παλιά οι άνθρωποι  πήγαιναν  με πλοίο στις Κυκλάδες ( μια ομάδα νησιών στην Ελλάδα). Από μακριά  έβλεπαν ανεμόμυλους και μικρές εκκλησίες. Οι ανεμόμυλοι ήταν βαμμένοι άσπροι. Ήταν κτισμένοι πάνω σε χαμηλά βουνά. Οι ανεμόμυλοι είχαν φτερωτές που γύριζαν όταν </a:t>
            </a:r>
            <a:r>
              <a:rPr lang="el-GR" sz="2000" dirty="0" smtClean="0"/>
              <a:t>φυσούσε για να  αλέθει ο μύλος </a:t>
            </a:r>
            <a:r>
              <a:rPr lang="el-GR" sz="2000" dirty="0"/>
              <a:t>το σιτάρι. </a:t>
            </a:r>
          </a:p>
          <a:p>
            <a:pPr marL="82296" indent="0">
              <a:buNone/>
            </a:pPr>
            <a:endParaRPr lang="el-GR" sz="1800" dirty="0" smtClean="0">
              <a:solidFill>
                <a:srgbClr val="FF0000"/>
              </a:solidFill>
            </a:endParaRPr>
          </a:p>
          <a:p>
            <a:pPr marL="82296" indent="0">
              <a:buNone/>
            </a:pPr>
            <a:endParaRPr lang="el-GR" sz="2100" dirty="0">
              <a:solidFill>
                <a:srgbClr val="FF0000"/>
              </a:solidFill>
            </a:endParaRPr>
          </a:p>
        </p:txBody>
      </p:sp>
    </p:spTree>
    <p:extLst>
      <p:ext uri="{BB962C8B-B14F-4D97-AF65-F5344CB8AC3E}">
        <p14:creationId xmlns:p14="http://schemas.microsoft.com/office/powerpoint/2010/main" val="17782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88640"/>
            <a:ext cx="7498080" cy="6525344"/>
          </a:xfrm>
        </p:spPr>
        <p:txBody>
          <a:bodyPr>
            <a:normAutofit fontScale="62500" lnSpcReduction="20000"/>
          </a:bodyPr>
          <a:lstStyle/>
          <a:p>
            <a:pPr marL="285750" indent="-285750">
              <a:buFont typeface="Arial" pitchFamily="34" charset="0"/>
              <a:buChar char="•"/>
            </a:pPr>
            <a:endParaRPr lang="el-GR" dirty="0"/>
          </a:p>
          <a:p>
            <a:pPr marL="285750" indent="-285750">
              <a:buFont typeface="Arial" pitchFamily="34" charset="0"/>
              <a:buChar char="•"/>
            </a:pPr>
            <a:r>
              <a:rPr lang="el-GR" dirty="0"/>
              <a:t>Αν δεν υπάρχει </a:t>
            </a:r>
            <a:r>
              <a:rPr lang="el-GR" b="1" dirty="0"/>
              <a:t>προϋπάρχουσα γνώση  </a:t>
            </a:r>
            <a:r>
              <a:rPr lang="el-GR" dirty="0"/>
              <a:t>για τους ανεμόμυλους  θα χρειαστούν εικόνες για να δουν τι είναι ο ανεμόμυλος και επεξήγηση πώς δουλεύει και τι δουλειά κάνει.</a:t>
            </a:r>
          </a:p>
          <a:p>
            <a:pPr marL="285750" indent="-285750">
              <a:buFont typeface="Arial" pitchFamily="34" charset="0"/>
              <a:buChar char="•"/>
            </a:pPr>
            <a:r>
              <a:rPr lang="el-GR" dirty="0"/>
              <a:t>Ρωτούμε πάντα αν έχουν δει ανεμόμυλο για να συνδέσουμε τις πληροφορίες μας με </a:t>
            </a:r>
            <a:r>
              <a:rPr lang="el-GR" b="1" dirty="0"/>
              <a:t>τις προσωπικές τους </a:t>
            </a:r>
            <a:r>
              <a:rPr lang="el-GR" b="1" dirty="0" smtClean="0"/>
              <a:t>εμπειρίες</a:t>
            </a:r>
          </a:p>
          <a:p>
            <a:pPr marL="0" indent="0">
              <a:buNone/>
            </a:pPr>
            <a:r>
              <a:rPr lang="el-GR" dirty="0" smtClean="0"/>
              <a:t>( </a:t>
            </a:r>
            <a:r>
              <a:rPr lang="el-GR" dirty="0"/>
              <a:t>είναι ο πιο σίγουρος τρόπος για κατανόηση)..</a:t>
            </a:r>
          </a:p>
          <a:p>
            <a:pPr marL="285750" indent="-285750">
              <a:buFont typeface="Arial" pitchFamily="34" charset="0"/>
              <a:buChar char="•"/>
            </a:pPr>
            <a:r>
              <a:rPr lang="el-GR" dirty="0"/>
              <a:t>Αν δεν έχουν δει ανεμόμυλο ρωτούμε αν έχουν δει πώς αλέθεται το σιτάρι. Σιγουρευόμαστε πως συνδέουν το σιτάρι με το αλεύρι  για να κατανοήσουν τη χρήση του ανεμόμυλου και ακολούθως τη σημασία του για τους κατοίκους του νησιού όπως παρουσιάζεται στη συνέχεια του κειμένου.</a:t>
            </a:r>
          </a:p>
          <a:p>
            <a:pPr marL="285750" indent="-285750">
              <a:buFont typeface="Arial" pitchFamily="34" charset="0"/>
              <a:buChar char="•"/>
            </a:pPr>
            <a:r>
              <a:rPr lang="el-GR" dirty="0"/>
              <a:t> Βοηθά πολύ επίσης η χρήση του χάρτη για να καταλαβαίνουν σε ποια περιοχή αναφερόμαστε.</a:t>
            </a:r>
          </a:p>
          <a:p>
            <a:pPr marL="285750" indent="-285750">
              <a:buFont typeface="Arial" pitchFamily="34" charset="0"/>
              <a:buChar char="•"/>
            </a:pPr>
            <a:r>
              <a:rPr lang="el-GR" dirty="0"/>
              <a:t>Χρησιμοποιούμε πάντα τις ερωτήσεις: </a:t>
            </a:r>
            <a:r>
              <a:rPr lang="el-GR" b="1" dirty="0"/>
              <a:t>ποιος, πού, τι, πώς, πότε, γιατί</a:t>
            </a:r>
            <a:r>
              <a:rPr lang="el-GR" dirty="0"/>
              <a:t> για να είμαστε σίγουροι ότι  η κατανόηση είναι πλήρης.</a:t>
            </a:r>
          </a:p>
          <a:p>
            <a:pPr marL="285750" indent="-285750">
              <a:buFont typeface="Arial" pitchFamily="34" charset="0"/>
              <a:buChar char="•"/>
            </a:pPr>
            <a:r>
              <a:rPr lang="el-GR" b="1" dirty="0" smtClean="0"/>
              <a:t>Εισαγωγή </a:t>
            </a:r>
            <a:r>
              <a:rPr lang="el-GR" b="1" dirty="0"/>
              <a:t>νέου </a:t>
            </a:r>
            <a:r>
              <a:rPr lang="el-GR" b="1" dirty="0" smtClean="0"/>
              <a:t>κειμένου </a:t>
            </a:r>
            <a:r>
              <a:rPr lang="el-GR" dirty="0"/>
              <a:t/>
            </a:r>
            <a:br>
              <a:rPr lang="el-GR" dirty="0"/>
            </a:br>
            <a:r>
              <a:rPr lang="el-GR" dirty="0"/>
              <a:t>Στην εισαγωγή νέου κειμένου αποφεύγετε να διαβάζουν το κείμενο τα παιδιά. Διαβάζετε εσείς το </a:t>
            </a:r>
            <a:r>
              <a:rPr lang="el-GR" dirty="0" smtClean="0"/>
              <a:t>κείμενο </a:t>
            </a:r>
            <a:r>
              <a:rPr lang="el-GR" dirty="0"/>
              <a:t>εκτός και αν θα δίνετε το </a:t>
            </a:r>
            <a:r>
              <a:rPr lang="en-US" dirty="0"/>
              <a:t> FM </a:t>
            </a:r>
            <a:r>
              <a:rPr lang="el-GR" dirty="0"/>
              <a:t>σε κάθε παιδί που διαβάζει.</a:t>
            </a:r>
          </a:p>
          <a:p>
            <a:pPr marL="0" indent="0">
              <a:buNone/>
            </a:pPr>
            <a:r>
              <a:rPr lang="el-GR" dirty="0"/>
              <a:t/>
            </a:r>
            <a:br>
              <a:rPr lang="el-GR" dirty="0"/>
            </a:br>
            <a:endParaRPr lang="el-GR" dirty="0"/>
          </a:p>
        </p:txBody>
      </p:sp>
    </p:spTree>
    <p:extLst>
      <p:ext uri="{BB962C8B-B14F-4D97-AF65-F5344CB8AC3E}">
        <p14:creationId xmlns:p14="http://schemas.microsoft.com/office/powerpoint/2010/main" val="37508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3594</TotalTime>
  <Words>754</Words>
  <Application>Microsoft Office PowerPoint</Application>
  <PresentationFormat>On-screen Show (4:3)</PresentationFormat>
  <Paragraphs>228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   Η Ένταξη παιδιών με απώλεια ακοής στη γενική εκπαίδευση Πρακτικές εφαρμογές          Χριστίνα Γιασεμή                                    Ειδική Εκπαιδευτικός Κωφών</vt:lpstr>
      <vt:lpstr>   Άγνωστο κείμενο Δίτα (ταξίδι)  Η Ελένη και ο Αντρέας θα πάνε δίτα (ταξίδι) και πρέπει να μασιτούν (ετοιμαστούν). Θέλουν πολλά τιτίνα (πράγματα) να πάρουν στο δίτα (ταξίδι) τους. Τα δύο αδέλφια φοβούνται πως στο τέλος δεν θα καλαρούν (καταφέρουν) να τα πάρουν όλα. Η μητέρα  όμως είπε να πάρουν λίγα τιτίνα (πράγματα). Ξαφνικά ήρθε μια ιδέα στον Αντρέα και τρέχει προς το δωμάτιο του και φέρνει χαρτί και μολυβί. Θα γράψουμε ό,τι χρειαζόμαστε πάνω σε μια μάλα (λίστα), έτσι δε θα ξεχάσουμε τίποτα!     Ερωτήσεις κατανόησης: 1. Πού θα πάνε ο Αντρέας και η Ελένη; 2. Τι χρειάζονται να πάρουν μαζί τους; 3. Τι φοβούνται τα δύο παιδιά; 4. Τι έφερε από το δωμάτιο του ο Αντρέας;       Απλοποιημένο κείμενο γλώσσας ( Β δημοτικού) του Χριστόδουλου Μανιάτη και της Νεκταρίας Αθανασίου Ενότητα: «Ετοιμασίες για ταξίδι»     </vt:lpstr>
      <vt:lpstr>Να θυμάστε:  Όλα τα παιδιά με απώλεια ακοής παρουσιάζουν φτωχό λεξιλόγιο. Παρουσιάζουν φτωχή ακουστική μνήμη γι' αυτό χρειάζονται πολλές  επαναλήψεις  μέχρι να μάθουν να θυμούνται καινούργιες λέξεις. Χρειάζονται συχνές επαναλήψεις του καινούργιου λεξιλογίου κατά τη διάρκεια του μαθήματος. Χρειάζονται οπτική επαφή με το καινούργιο λεξιλόγιο. Τα οπτικά μέσα όπως, εικόνες, βίντεο, αντικείμενα (όπου είναι εφικτό), επισκέψεις βοηθούν άμεσα και αποτελεσματικά.   </vt:lpstr>
      <vt:lpstr>Χρήση φιγούρων</vt:lpstr>
      <vt:lpstr>Πριν αρχίσετε καινούργιο κείμενο κάνετε μια σύντομη εισαγωγή για το θέμα του κειμένου (προφορικά). Ακολούθως σημειώστε στο πίνακα κάποιο βασικό λεξιλόγιο που περιέχει το κείμενο (λέξεις κλειδιά).  Παράδειγμα: κείμενο: Η Αστραδενή Προφορική εισαγωγή Το καινούργιο μας κείμενο μιλά για ένα κορίτσι, την Αστραδενή  που ζούσε σε ένα νησί της Ελλάδος, τη Σύμη. Πήγε να ζήσει στην πόλη ( την Αθήνα). Έφυγε από το σχολείο της και πήγε σε καινούργιο σχολείο. Λέξεις κλειδιά: Αθήνα( μεγάλη πόλη)                                 Σύμη (νησί)                                 Αστραδενή (μαθήτρια) Προσπαθήστε να αναφέρεστε συχνά στις λέξεις κλειδιά κατά τη διάρκεια της επεξήγησης του κειμένου.</vt:lpstr>
      <vt:lpstr>Κεραμιδένια στέγη ή στέγη με κεραμίδια</vt:lpstr>
      <vt:lpstr>Να  θυμάστε! Δεν μεταφέρονται εύκολα στο χρόνο ή σε χώρους όπου δεν έχουν επισκεφθεί (δεν έχουν εμπειρίες).  Σύμη                                                                               Αθήνα</vt:lpstr>
      <vt:lpstr>Κείμενο Ε΄ Δημοτικού</vt:lpstr>
      <vt:lpstr>PowerPoint Presentation</vt:lpstr>
      <vt:lpstr>Οι αφηρημένες έννοιες (μη ορατές)</vt:lpstr>
      <vt:lpstr> Οπτική Επαφή Μιλάτε πάντα ενώ κοιτάζετε  τα παιδιά. Να θυμάστε ότι τα παιδιά με απώλεια ακοής βασίζονται πολύ στη χειλανάγνωση. Έχουν ανάγκη να κάνουν χειλανάγνωση. Αν παρουσιαστούν δυσκολίες στη διάρκεια του μαθήματος πάρτε σημείωση και αναφέρτε το στη δασκάλα κωφών για να βοηθήσει κι αυτή το παιδί.   </vt:lpstr>
      <vt:lpstr>Δύσκολη χειλανάγνωση</vt:lpstr>
      <vt:lpstr>PowerPoint Presentation</vt:lpstr>
      <vt:lpstr>  Η συνεχής αποτυχία οδηγά στην παραίτηση και τότε η αυτοπεποίθηση αρχίζει να μειώνεται…</vt:lpstr>
      <vt:lpstr>Συνήθεις αντιδράσεις στη συνεχή αποτυχία:</vt:lpstr>
      <vt:lpstr>        Επαναληπτικές Ασκήσεις στην 1η ενότητα Όνομα:............................................................... Γράφω τη σωστή λέξη: α. Ο κυρ Γιώργος έγινε …………………………………………….., επειδή κέρδισε το εθνικό λαχείο. Ι) δισεκατομμυριούχος,   ΙΙ) δυσεκατομμυριούχος β. Η κυρία Σοφία απέκτησε το πρώτο της ……………………………………., όταν ήταν μόλις 60 ετών! Ι) δισέγγονο, ΙΙ) δυσέγγονο γ. Η λέξη «κοντά» είναι…………………………….. Ι) δυσύλλαβη, ΙΙ) δισύλλαβη δ. Μερικές φορές φέρεται πολύ………………..……………..  Ι) δίστροπα, ΙΙ) δύστροπα ε. Η αίθουσα που επισκεφθήκαμε είχε μια ……………….…………………. μυρωδιά. Ι)δισάρεστη, ΙΙ) δυσάρεστη στ. Κάθε τέσσερα χρόνια το ημερολογιακό έτος είναι …………….……………….., γιατί ο Φεβρουάριος έχει 29 μέρες και όχι 28. Ι)δίσεκτο, ΙΙ) δύσεκτο  ζ. Αχ, ……………………………… μου! Τι θα κάνω τώρα; Ι)διστιχία, ΙΙ) δυστυχία             </vt:lpstr>
      <vt:lpstr>  1) Γράψε με τη σειρά τους μήνες του χρόνου και τις εποχές.  ΜΗΝΕΣ: 1 ………………………………………  2 ……………………………………… 3……………………………………… 4………………………………………   5………………………………………  6……………………………………… 7………………………………………   8………………………………………  9………………………………………             10………………………………………  11………………………………………  12……………………………………… ΕΠΟΧΕΣ: 1……………………………… 2……………………………… 3…………………………… 4…………………………      ..</vt:lpstr>
      <vt:lpstr>Συμπληρώστε τα ρήματα  και στους τρεις  χρόνους, στο ίδιο πρόσωπο και στον ίδιο αριθμό </vt:lpstr>
      <vt:lpstr>PowerPoint Presentation</vt:lpstr>
      <vt:lpstr>Η συνεργασία σας με τη δασκάλα κωφών είναι καθοριστικής σημασίας για την πρόοδο του παιδιού. Ενημερώστε έγκαιρα για τον προγραμματισμό σας ενημερώστε έγκαιρα για τα διαγωνίσματα για να μπορέσουν να γίνουν οι απαραίτητες απλοποιήσεις ή αλλαγές. </vt:lpstr>
      <vt:lpstr>PowerPoint Presentation</vt:lpstr>
      <vt:lpstr>          Ευχαριστω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Ένταξη και Αντίστροφη Ένταξη Μεταξύ Γενικών Σχολείων και Σχολής Κωφών</dc:title>
  <dc:creator>Christoforos</dc:creator>
  <cp:lastModifiedBy>Administrator</cp:lastModifiedBy>
  <cp:revision>252</cp:revision>
  <dcterms:created xsi:type="dcterms:W3CDTF">2013-09-03T14:43:15Z</dcterms:created>
  <dcterms:modified xsi:type="dcterms:W3CDTF">2017-10-16T09:18:32Z</dcterms:modified>
</cp:coreProperties>
</file>