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0" r:id="rId2"/>
    <p:sldId id="316" r:id="rId3"/>
    <p:sldId id="312" r:id="rId4"/>
    <p:sldId id="314" r:id="rId5"/>
    <p:sldId id="324" r:id="rId6"/>
    <p:sldId id="317" r:id="rId7"/>
    <p:sldId id="321" r:id="rId8"/>
    <p:sldId id="313" r:id="rId9"/>
    <p:sldId id="308" r:id="rId10"/>
    <p:sldId id="318" r:id="rId11"/>
    <p:sldId id="309" r:id="rId12"/>
    <p:sldId id="303" r:id="rId13"/>
    <p:sldId id="319" r:id="rId14"/>
    <p:sldId id="328" r:id="rId15"/>
    <p:sldId id="274" r:id="rId16"/>
    <p:sldId id="326" r:id="rId17"/>
    <p:sldId id="288" r:id="rId18"/>
    <p:sldId id="330" r:id="rId19"/>
    <p:sldId id="300" r:id="rId20"/>
    <p:sldId id="298" r:id="rId21"/>
    <p:sldId id="323" r:id="rId22"/>
    <p:sldId id="311"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p:scale>
          <a:sx n="44" d="100"/>
          <a:sy n="44" d="100"/>
        </p:scale>
        <p:origin x="-170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700D-2299-4946-9B10-F46AE142D6C2}" type="datetimeFigureOut">
              <a:rPr lang="en-US" smtClean="0"/>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309CE-8D5A-44DC-B663-161555E9D9D0}" type="slidenum">
              <a:rPr lang="en-US" smtClean="0"/>
              <a:t>‹#›</a:t>
            </a:fld>
            <a:endParaRPr lang="en-US"/>
          </a:p>
        </p:txBody>
      </p:sp>
    </p:spTree>
    <p:extLst>
      <p:ext uri="{BB962C8B-B14F-4D97-AF65-F5344CB8AC3E}">
        <p14:creationId xmlns:p14="http://schemas.microsoft.com/office/powerpoint/2010/main" val="326383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309CE-8D5A-44DC-B663-161555E9D9D0}" type="slidenum">
              <a:rPr lang="en-US" smtClean="0"/>
              <a:t>12</a:t>
            </a:fld>
            <a:endParaRPr lang="en-US"/>
          </a:p>
        </p:txBody>
      </p:sp>
    </p:spTree>
    <p:extLst>
      <p:ext uri="{BB962C8B-B14F-4D97-AF65-F5344CB8AC3E}">
        <p14:creationId xmlns:p14="http://schemas.microsoft.com/office/powerpoint/2010/main" val="265382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4BE032-1365-426B-A7F1-932E1A82AD9F}" type="datetimeFigureOut">
              <a:rPr lang="en-US" smtClean="0"/>
              <a:pPr/>
              <a:t>10/16/2017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420DCD-76A5-4C39-829C-3506597B8D7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4BE032-1365-426B-A7F1-932E1A82AD9F}" type="datetimeFigureOut">
              <a:rPr lang="en-US" smtClean="0"/>
              <a:pPr/>
              <a:t>10/16/2017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420DCD-76A5-4C39-829C-3506597B8D7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cy/url?sa=i&amp;rct=j&amp;q=&amp;esrc=s&amp;source=images&amp;cd=&amp;cad=rja&amp;uact=8&amp;ved=0ahUKEwiErv6Kn73WAhUDtxQKHVcPAZkQjRwIBw&amp;url=http://www.musica.gr/%CE%A0%CF%81%CE%BF%CF%8A%CF%8C%CE%BD%CF%84%CE%B1/%CE%9C%CE%BF%CF%85%CF%83%CE%B9%CE%BA%CE%AC%CE%8C%CF%81%CE%B3%CE%B1%CE%BD%CE%B1/%CE%91%CE%9D%CE%91%CE%9B%CE%9F%CE%93%CE%99%CE%91?page=&amp;psig=AFQjCNE3c_hhzgemZH2JW6EVkN-k44JM-w&amp;ust=150632256811954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images/search?q=types+of+fm+systems+for+classrooms+cochlear&amp;view=detailv2&amp;&amp;id=06614ECE775A482D8258819ECCF89F74ED841367&amp;selectedIndex=19&amp;ccid=Cv8RABwv&amp;simid=607993729027935910&amp;thid=OIP.M0aff11001c2f128f21202d014db0dd42o0"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s://www.bing.com/images/search?q=types+of+fm+systems+for+classrooms+cochlear+wireless&amp;view=detailv2&amp;&amp;id=8FC03E9684A225A7686A08F3B25DFA79FB210FA7&amp;selectedIndex=76&amp;ccid=e1ZNxfGH&amp;simid=607989313807255768&amp;thid=OIP.M7b564dc5f1878ec4bb77b03633a09755o0"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ng.com/images/search?q=teacher+in+noisy+classroom+clipart&amp;view=detailv2&amp;&amp;id=2C2AB844AD88874092E33EB2FAABD8CFC70A75FD&amp;selectedIndex=11&amp;ccid=OW3VIj1f&amp;simid=608042721711098145&amp;thid=OIP.M396dd5223d5fcfb87ea091d2421140a7H0"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www.bing.com/images/search?q=teacher+in+noisy+classroom+clipart&amp;view=detailv2&amp;&amp;id=D2779E59926171B13FB169D64D70E5687426375F&amp;selectedIndex=7&amp;ccid=DCGlM+04&amp;simid=607998045469607247&amp;thid=OIP.M0c21a533ed38777143813c28a32d9806o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107008"/>
          </a:xfrm>
        </p:spPr>
        <p:txBody>
          <a:bodyPr>
            <a:normAutofit fontScale="90000"/>
          </a:bodyPr>
          <a:lstStyle/>
          <a:p>
            <a:pPr algn="ctr"/>
            <a:r>
              <a:rPr lang="el-GR" b="1" dirty="0" smtClean="0"/>
              <a:t/>
            </a:r>
            <a:br>
              <a:rPr lang="el-GR" b="1" dirty="0" smtClean="0"/>
            </a:br>
            <a:r>
              <a:rPr lang="el-GR" b="1" dirty="0"/>
              <a:t/>
            </a:r>
            <a:br>
              <a:rPr lang="el-GR" b="1" dirty="0"/>
            </a:br>
            <a:r>
              <a:rPr lang="el-GR" b="1" dirty="0" smtClean="0"/>
              <a:t/>
            </a:r>
            <a:br>
              <a:rPr lang="el-GR" b="1" dirty="0" smtClean="0"/>
            </a:br>
            <a:r>
              <a:rPr lang="el-GR" b="1" dirty="0" smtClean="0">
                <a:solidFill>
                  <a:schemeClr val="tx1"/>
                </a:solidFill>
              </a:rPr>
              <a:t>Παιδιά με απώλεια ακοής και προκλήσεις κατά την ένταξη τους</a:t>
            </a:r>
            <a:r>
              <a:rPr lang="en-US" b="1" dirty="0" smtClean="0">
                <a:solidFill>
                  <a:schemeClr val="tx1"/>
                </a:solidFill>
              </a:rPr>
              <a:t> </a:t>
            </a:r>
            <a:r>
              <a:rPr lang="el-GR" b="1" dirty="0" smtClean="0">
                <a:solidFill>
                  <a:schemeClr val="tx1"/>
                </a:solidFill>
              </a:rPr>
              <a:t/>
            </a:r>
            <a:br>
              <a:rPr lang="el-GR" b="1" dirty="0" smtClean="0">
                <a:solidFill>
                  <a:schemeClr val="tx1"/>
                </a:solidFill>
              </a:rPr>
            </a:br>
            <a:r>
              <a:rPr lang="el-GR" b="1" dirty="0" smtClean="0">
                <a:solidFill>
                  <a:schemeClr val="tx1"/>
                </a:solidFill>
              </a:rPr>
              <a:t/>
            </a:r>
            <a:br>
              <a:rPr lang="el-GR" b="1" dirty="0" smtClean="0">
                <a:solidFill>
                  <a:schemeClr val="tx1"/>
                </a:solidFill>
              </a:rPr>
            </a:br>
            <a:r>
              <a:rPr lang="el-GR" b="1" dirty="0">
                <a:solidFill>
                  <a:schemeClr val="tx1"/>
                </a:solidFill>
              </a:rPr>
              <a:t/>
            </a:r>
            <a:br>
              <a:rPr lang="el-GR" b="1" dirty="0">
                <a:solidFill>
                  <a:schemeClr val="tx1"/>
                </a:solidFill>
              </a:rPr>
            </a:br>
            <a:r>
              <a:rPr lang="el-GR" b="1" dirty="0" smtClean="0">
                <a:solidFill>
                  <a:schemeClr val="tx1"/>
                </a:solidFill>
              </a:rPr>
              <a:t/>
            </a:r>
            <a:br>
              <a:rPr lang="el-GR" b="1" dirty="0" smtClean="0">
                <a:solidFill>
                  <a:schemeClr val="tx1"/>
                </a:solidFill>
              </a:rPr>
            </a:br>
            <a:r>
              <a:rPr lang="el-GR" b="1" dirty="0">
                <a:solidFill>
                  <a:schemeClr val="tx1"/>
                </a:solidFill>
              </a:rPr>
              <a:t> </a:t>
            </a:r>
            <a:r>
              <a:rPr lang="el-GR" b="1" dirty="0" smtClean="0">
                <a:solidFill>
                  <a:schemeClr val="tx1"/>
                </a:solidFill>
              </a:rPr>
              <a:t>     </a:t>
            </a:r>
            <a:r>
              <a:rPr lang="el-GR" sz="2800" b="1" dirty="0" smtClean="0">
                <a:solidFill>
                  <a:schemeClr val="tx1"/>
                </a:solidFill>
              </a:rPr>
              <a:t>Χριστίνα Γιασεμή</a:t>
            </a:r>
            <a:br>
              <a:rPr lang="el-GR" sz="2800" b="1" dirty="0" smtClean="0">
                <a:solidFill>
                  <a:schemeClr val="tx1"/>
                </a:solidFill>
              </a:rPr>
            </a:br>
            <a:r>
              <a:rPr lang="el-GR" sz="2800" b="1" dirty="0" smtClean="0">
                <a:solidFill>
                  <a:schemeClr val="tx1"/>
                </a:solidFill>
              </a:rPr>
              <a:t>                                   Ειδική Εκπαιδευτικός Κωφών</a:t>
            </a:r>
            <a:endParaRPr lang="el-GR" sz="2800" b="1" dirty="0">
              <a:solidFill>
                <a:schemeClr val="tx1"/>
              </a:solidFill>
            </a:endParaRPr>
          </a:p>
        </p:txBody>
      </p:sp>
    </p:spTree>
    <p:extLst>
      <p:ext uri="{BB962C8B-B14F-4D97-AF65-F5344CB8AC3E}">
        <p14:creationId xmlns:p14="http://schemas.microsoft.com/office/powerpoint/2010/main" val="174538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56872" cy="6467048"/>
          </a:xfrm>
        </p:spPr>
        <p:txBody>
          <a:bodyPr>
            <a:normAutofit/>
          </a:bodyPr>
          <a:lstStyle/>
          <a:p>
            <a:r>
              <a:rPr lang="el-GR" sz="3100" b="1" dirty="0" smtClean="0"/>
              <a:t>Δασκάλα της τάξης-Δασκάλα κωφών</a:t>
            </a:r>
            <a:br>
              <a:rPr lang="el-GR" sz="3100" b="1" dirty="0" smtClean="0"/>
            </a:br>
            <a:r>
              <a:rPr lang="el-GR" sz="3100" dirty="0" smtClean="0"/>
              <a:t/>
            </a:r>
            <a:br>
              <a:rPr lang="el-GR" sz="3100" dirty="0" smtClean="0"/>
            </a:br>
            <a:r>
              <a:rPr lang="el-GR" sz="2400" b="1" dirty="0" smtClean="0"/>
              <a:t>Συντονισμός</a:t>
            </a:r>
            <a:r>
              <a:rPr lang="el-GR" sz="2400" dirty="0" smtClean="0"/>
              <a:t/>
            </a:r>
            <a:br>
              <a:rPr lang="el-GR" sz="2400" dirty="0" smtClean="0"/>
            </a:br>
            <a:r>
              <a:rPr lang="el-GR" sz="2400" b="1" dirty="0" smtClean="0"/>
              <a:t>1. </a:t>
            </a:r>
            <a:r>
              <a:rPr lang="el-GR" sz="2400" dirty="0" smtClean="0"/>
              <a:t>Ενημερώνετε για τον προγραμματισμό σας για να μπορέσει η δασκάλα κωφών να κάνει τις ανάλογες προσαρμογές στη διδακτέα ύλη του παιδιού.</a:t>
            </a:r>
            <a:br>
              <a:rPr lang="el-GR" sz="2400" dirty="0" smtClean="0"/>
            </a:br>
            <a:r>
              <a:rPr lang="el-GR" sz="2400" b="1" dirty="0" smtClean="0"/>
              <a:t>2.</a:t>
            </a:r>
            <a:r>
              <a:rPr lang="el-GR" sz="2400" dirty="0" smtClean="0"/>
              <a:t>Συνδιδασκαλία</a:t>
            </a:r>
            <a:r>
              <a:rPr lang="el-GR" sz="2400" dirty="0"/>
              <a:t/>
            </a:r>
            <a:br>
              <a:rPr lang="el-GR" sz="2400" dirty="0"/>
            </a:br>
            <a:r>
              <a:rPr lang="el-GR" sz="2400" b="1" dirty="0" smtClean="0"/>
              <a:t>3.</a:t>
            </a:r>
            <a:r>
              <a:rPr lang="el-GR" sz="2400" dirty="0" smtClean="0"/>
              <a:t>Παρουσία </a:t>
            </a:r>
            <a:r>
              <a:rPr lang="el-GR" sz="2400" dirty="0"/>
              <a:t>δασκάλας κωφών στη </a:t>
            </a:r>
            <a:r>
              <a:rPr lang="el-GR" sz="2400" dirty="0" smtClean="0"/>
              <a:t>τάξη για σκοπούς αξιολόγησης ή στήριξης του παιδιού (εάν το παιδί το χρειάζεται).</a:t>
            </a:r>
            <a:r>
              <a:rPr lang="el-GR" sz="2400" dirty="0"/>
              <a:t/>
            </a:r>
            <a:br>
              <a:rPr lang="el-GR" sz="2400" dirty="0"/>
            </a:br>
            <a:r>
              <a:rPr lang="el-GR" sz="2400" b="1" dirty="0" smtClean="0"/>
              <a:t>4.</a:t>
            </a:r>
            <a:r>
              <a:rPr lang="el-GR" sz="2400" dirty="0" smtClean="0"/>
              <a:t>Επισκέψεις </a:t>
            </a:r>
            <a:r>
              <a:rPr lang="el-GR" sz="2400" dirty="0"/>
              <a:t>είναι καλύτερα να γίνεται ενημέρωση του παιδιού από πριν.</a:t>
            </a:r>
            <a:br>
              <a:rPr lang="el-GR" sz="2400" dirty="0"/>
            </a:br>
            <a:r>
              <a:rPr lang="el-GR" sz="2400" b="1" dirty="0" smtClean="0"/>
              <a:t>5.</a:t>
            </a:r>
            <a:r>
              <a:rPr lang="el-GR" sz="2400" dirty="0" smtClean="0"/>
              <a:t>Να είστε σε εγρήγορση κάθε πρωί  </a:t>
            </a:r>
            <a:r>
              <a:rPr lang="el-GR" sz="2400" dirty="0"/>
              <a:t>αν φορεί το ακουστικό του ή αν αυτό δουλεύει.</a:t>
            </a:r>
            <a:br>
              <a:rPr lang="el-GR" sz="2400" dirty="0"/>
            </a:br>
            <a:r>
              <a:rPr lang="el-GR" sz="2400" dirty="0"/>
              <a:t/>
            </a:r>
            <a:br>
              <a:rPr lang="el-GR" sz="2400" dirty="0"/>
            </a:br>
            <a:endParaRPr lang="en-US" sz="2400" dirty="0"/>
          </a:p>
        </p:txBody>
      </p:sp>
    </p:spTree>
    <p:extLst>
      <p:ext uri="{BB962C8B-B14F-4D97-AF65-F5344CB8AC3E}">
        <p14:creationId xmlns:p14="http://schemas.microsoft.com/office/powerpoint/2010/main" val="267317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4882872"/>
          </a:xfrm>
        </p:spPr>
        <p:txBody>
          <a:bodyPr>
            <a:normAutofit/>
          </a:bodyPr>
          <a:lstStyle/>
          <a:p>
            <a:r>
              <a:rPr lang="el-GR" sz="3200" b="1" dirty="0"/>
              <a:t>Δασκάλα της </a:t>
            </a:r>
            <a:r>
              <a:rPr lang="el-GR" sz="3200" b="1" dirty="0" smtClean="0"/>
              <a:t>τάξης-Παιδί</a:t>
            </a:r>
            <a:r>
              <a:rPr lang="el-GR" sz="2400" b="1" dirty="0" smtClean="0"/>
              <a:t/>
            </a:r>
            <a:br>
              <a:rPr lang="el-GR" sz="2400" b="1" dirty="0" smtClean="0"/>
            </a:br>
            <a:r>
              <a:rPr lang="el-GR" sz="2400" b="1" dirty="0" smtClean="0"/>
              <a:t/>
            </a:r>
            <a:br>
              <a:rPr lang="el-GR" sz="2400" b="1" dirty="0" smtClean="0"/>
            </a:br>
            <a:r>
              <a:rPr lang="el-GR" sz="2400" b="1" dirty="0" smtClean="0"/>
              <a:t>1.</a:t>
            </a:r>
            <a:r>
              <a:rPr lang="el-GR" sz="2400" dirty="0" smtClean="0"/>
              <a:t>Το παιδί με απώλεια ακοής είναι ένας/μία από τους μαθητές σας. </a:t>
            </a:r>
            <a:br>
              <a:rPr lang="el-GR" sz="2400" dirty="0" smtClean="0"/>
            </a:br>
            <a:r>
              <a:rPr lang="el-GR" sz="2400" b="1" dirty="0" smtClean="0"/>
              <a:t>2.</a:t>
            </a:r>
            <a:r>
              <a:rPr lang="el-GR" sz="2400" dirty="0" smtClean="0"/>
              <a:t>Αντιμετωπίστε το όπως αντιμετωπίζετε κάθε παιδί της τάξης σας για να νιώθει ισότιμο.</a:t>
            </a:r>
            <a:br>
              <a:rPr lang="el-GR" sz="2400" dirty="0" smtClean="0"/>
            </a:br>
            <a:r>
              <a:rPr lang="el-GR" sz="2400" b="1" dirty="0" smtClean="0"/>
              <a:t>3.</a:t>
            </a:r>
            <a:r>
              <a:rPr lang="el-GR" sz="2400" dirty="0" smtClean="0"/>
              <a:t>Χρειάζεται συνεχή </a:t>
            </a:r>
            <a:r>
              <a:rPr lang="el-GR" sz="2400" dirty="0" smtClean="0">
                <a:solidFill>
                  <a:srgbClr val="FF0000"/>
                </a:solidFill>
              </a:rPr>
              <a:t>ενθάρρυνση</a:t>
            </a:r>
            <a:r>
              <a:rPr lang="el-GR" sz="2400" dirty="0" smtClean="0"/>
              <a:t> γιατί δουλεύει πολύ για να καλύψει το φόρτο εργασίας του και αυτό προκαλεί κούραση και ένταση. Είναι σημαντικό να κρατάτε το ηθικό του παιδιού ψηλά! </a:t>
            </a:r>
            <a:endParaRPr lang="el-GR" sz="2400" dirty="0"/>
          </a:p>
        </p:txBody>
      </p:sp>
    </p:spTree>
    <p:extLst>
      <p:ext uri="{BB962C8B-B14F-4D97-AF65-F5344CB8AC3E}">
        <p14:creationId xmlns:p14="http://schemas.microsoft.com/office/powerpoint/2010/main" val="429054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15217"/>
            <a:ext cx="8100392" cy="6264696"/>
          </a:xfrm>
        </p:spPr>
        <p:txBody>
          <a:bodyPr>
            <a:normAutofit fontScale="90000"/>
          </a:bodyPr>
          <a:lstStyle/>
          <a:p>
            <a:r>
              <a:rPr lang="el-GR" sz="2200" b="1" dirty="0" smtClean="0"/>
              <a:t>			Σημαντικές πληροφορίες </a:t>
            </a:r>
            <a:br>
              <a:rPr lang="el-GR" sz="2200" b="1" dirty="0" smtClean="0"/>
            </a:br>
            <a:r>
              <a:rPr lang="el-GR" sz="2200" dirty="0"/>
              <a:t/>
            </a:r>
            <a:br>
              <a:rPr lang="el-GR" sz="2200" dirty="0"/>
            </a:br>
            <a:r>
              <a:rPr lang="el-GR" sz="2200" b="1" dirty="0" smtClean="0"/>
              <a:t>Μιλάτε χαμηλόφωνα. </a:t>
            </a:r>
            <a:r>
              <a:rPr lang="el-GR" sz="2200" dirty="0" smtClean="0"/>
              <a:t>Τα ακουστικά του παιδιού μεγαλώνουν τον ήχο όσο χρειάζεται. Κρατάτε </a:t>
            </a:r>
            <a:r>
              <a:rPr lang="el-GR" sz="2200" dirty="0"/>
              <a:t>το περιβάλλον της τάξης σας ήσυχο</a:t>
            </a:r>
            <a:r>
              <a:rPr lang="el-GR" sz="2200" dirty="0" smtClean="0"/>
              <a:t/>
            </a:r>
            <a:br>
              <a:rPr lang="el-GR" sz="2200" dirty="0" smtClean="0"/>
            </a:br>
            <a:r>
              <a:rPr lang="el-GR" sz="2200" b="1" dirty="0"/>
              <a:t>Η</a:t>
            </a:r>
            <a:r>
              <a:rPr lang="el-GR" sz="2200" b="1" dirty="0" smtClean="0"/>
              <a:t> θέση που κάθεται το παιδί: </a:t>
            </a:r>
            <a:br>
              <a:rPr lang="el-GR" sz="2200" b="1" dirty="0" smtClean="0"/>
            </a:br>
            <a:r>
              <a:rPr lang="el-GR" sz="2200" b="1" dirty="0" smtClean="0"/>
              <a:t>1.</a:t>
            </a:r>
            <a:r>
              <a:rPr lang="el-GR" sz="2200" dirty="0"/>
              <a:t>Τ</a:t>
            </a:r>
            <a:r>
              <a:rPr lang="el-GR" sz="2200" dirty="0" smtClean="0"/>
              <a:t>ο  αφτί που ακούει  περισσότερο  να είναι προς τη δασκάλα.</a:t>
            </a:r>
            <a:br>
              <a:rPr lang="el-GR" sz="2200" dirty="0" smtClean="0"/>
            </a:br>
            <a:r>
              <a:rPr lang="el-GR" sz="2200" b="1" dirty="0" smtClean="0"/>
              <a:t>2</a:t>
            </a:r>
            <a:r>
              <a:rPr lang="el-GR" sz="2200" dirty="0" smtClean="0"/>
              <a:t>.Το φως να είναι απέναντι  από τη δασκάλα για να φωτίζεται το πρόσωπο της.</a:t>
            </a:r>
            <a:br>
              <a:rPr lang="el-GR" sz="2200" dirty="0" smtClean="0"/>
            </a:br>
            <a:r>
              <a:rPr lang="el-GR" sz="2200" b="1" dirty="0" smtClean="0"/>
              <a:t>3. Η διαμόρφωση της τάξης: </a:t>
            </a:r>
            <a:r>
              <a:rPr lang="el-GR" sz="2200" dirty="0" smtClean="0"/>
              <a:t>συστήνεται το σχήμα Π για τη διαμόρφωση των θρανίων (εάν αυτό δεν παρεμβαίνει στη λειτουργία  της τάξης).</a:t>
            </a:r>
            <a:br>
              <a:rPr lang="el-GR" sz="2200" dirty="0" smtClean="0"/>
            </a:br>
            <a:r>
              <a:rPr lang="el-GR" sz="2200" dirty="0" smtClean="0"/>
              <a:t> </a:t>
            </a:r>
            <a:r>
              <a:rPr lang="el-GR" sz="2200" b="1" dirty="0" smtClean="0"/>
              <a:t>4.Σύστημα </a:t>
            </a:r>
            <a:r>
              <a:rPr lang="en-US" sz="2200" b="1" dirty="0" smtClean="0"/>
              <a:t> FM. </a:t>
            </a:r>
            <a:r>
              <a:rPr lang="el-GR" sz="2200" dirty="0" smtClean="0"/>
              <a:t>Όπου είναι εφικτό το μικρόφωνο να πηγαίνει κοντά στο παιδί που μιλά.</a:t>
            </a:r>
            <a:br>
              <a:rPr lang="el-GR" sz="2200" dirty="0" smtClean="0"/>
            </a:br>
            <a:r>
              <a:rPr lang="el-GR" sz="2200" b="1" dirty="0" smtClean="0"/>
              <a:t>5.</a:t>
            </a:r>
            <a:r>
              <a:rPr lang="el-GR" sz="2200" dirty="0" smtClean="0"/>
              <a:t>Επαναλαμβάνετε εσείς τα λόγια των παιδιών όταν γίνεται συζήτηση στο μάθημα.</a:t>
            </a:r>
            <a:br>
              <a:rPr lang="el-GR" sz="2200" dirty="0" smtClean="0"/>
            </a:br>
            <a:r>
              <a:rPr lang="el-GR" sz="2200" b="1" dirty="0" smtClean="0"/>
              <a:t>6</a:t>
            </a:r>
            <a:r>
              <a:rPr lang="el-GR" sz="2200" dirty="0" smtClean="0"/>
              <a:t>.Επιλέγουμε την αίθουσα του παιδιού μακριά από φασαρία (δρόμο, αίθουσα πολλαπλής χρήσης, γήπεδο).</a:t>
            </a:r>
            <a:br>
              <a:rPr lang="el-GR" sz="2200" dirty="0" smtClean="0"/>
            </a:br>
            <a:r>
              <a:rPr lang="el-GR" sz="2200" b="1" dirty="0" smtClean="0"/>
              <a:t>7</a:t>
            </a:r>
            <a:r>
              <a:rPr lang="el-GR" sz="2200" dirty="0" smtClean="0"/>
              <a:t>.Αποφεύγεται να περπατάτε γύρω στην τάξη. </a:t>
            </a:r>
            <a:r>
              <a:rPr lang="el-GR" sz="2200" dirty="0"/>
              <a:t>Π</a:t>
            </a:r>
            <a:r>
              <a:rPr lang="el-GR" sz="2200" dirty="0" smtClean="0"/>
              <a:t>ροτιμάτε να στέκεστε μπροστά  και σε κοντινή απόσταση από το παιδί για  να μπορεί να κάνει </a:t>
            </a:r>
            <a:r>
              <a:rPr lang="el-GR" sz="2200" dirty="0" err="1" smtClean="0"/>
              <a:t>χειλανάγνωση</a:t>
            </a:r>
            <a:r>
              <a:rPr lang="en-US" sz="2200" dirty="0" smtClean="0"/>
              <a:t>.</a:t>
            </a:r>
            <a:r>
              <a:rPr lang="el-GR" sz="2200" dirty="0"/>
              <a:t/>
            </a:r>
            <a:br>
              <a:rPr lang="el-GR" sz="2200" dirty="0"/>
            </a:br>
            <a:r>
              <a:rPr lang="el-GR" sz="2200" dirty="0" smtClean="0"/>
              <a:t/>
            </a:r>
            <a:br>
              <a:rPr lang="el-GR" sz="2200" dirty="0" smtClean="0"/>
            </a:br>
            <a:endParaRPr lang="en-US" sz="2200" dirty="0"/>
          </a:p>
        </p:txBody>
      </p:sp>
    </p:spTree>
    <p:extLst>
      <p:ext uri="{BB962C8B-B14F-4D97-AF65-F5344CB8AC3E}">
        <p14:creationId xmlns:p14="http://schemas.microsoft.com/office/powerpoint/2010/main" val="2580705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100392" cy="6552728"/>
          </a:xfrm>
        </p:spPr>
        <p:txBody>
          <a:bodyPr>
            <a:normAutofit fontScale="90000"/>
          </a:bodyPr>
          <a:lstStyle/>
          <a:p>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r>
            <a:br>
              <a:rPr lang="el-GR" sz="2000" dirty="0"/>
            </a:br>
            <a:r>
              <a:rPr lang="el-GR" sz="2200" dirty="0"/>
              <a:t/>
            </a:r>
            <a:br>
              <a:rPr lang="el-GR" sz="2200" dirty="0"/>
            </a:br>
            <a:r>
              <a:rPr lang="el-GR" sz="2200" b="1" dirty="0"/>
              <a:t>8</a:t>
            </a:r>
            <a:r>
              <a:rPr lang="el-GR" sz="2200" b="1" dirty="0" smtClean="0"/>
              <a:t>.Η </a:t>
            </a:r>
            <a:r>
              <a:rPr lang="el-GR" sz="2200" dirty="0" smtClean="0"/>
              <a:t>εικόνα  </a:t>
            </a:r>
            <a:r>
              <a:rPr lang="el-GR" sz="2200" dirty="0"/>
              <a:t>του προσώπου </a:t>
            </a:r>
            <a:r>
              <a:rPr lang="el-GR" sz="2200" dirty="0" smtClean="0"/>
              <a:t>σας να είναι καθαρή  για να μπορεί το παιδί να κάνει </a:t>
            </a:r>
            <a:r>
              <a:rPr lang="el-GR" sz="2200" dirty="0" err="1" smtClean="0"/>
              <a:t>χειλανάγνωση.Μην</a:t>
            </a:r>
            <a:r>
              <a:rPr lang="el-GR" sz="2200" dirty="0" smtClean="0"/>
              <a:t> </a:t>
            </a:r>
            <a:r>
              <a:rPr lang="el-GR" sz="2200" dirty="0"/>
              <a:t>κρύβετε το πρόσωπο με μαλλιά ή χέρια ή </a:t>
            </a:r>
            <a:r>
              <a:rPr lang="el-GR" sz="2200" dirty="0" smtClean="0"/>
              <a:t>βιβλίο. </a:t>
            </a:r>
            <a:br>
              <a:rPr lang="el-GR" sz="2200" dirty="0" smtClean="0"/>
            </a:br>
            <a:r>
              <a:rPr lang="el-GR" sz="2200" b="1" dirty="0"/>
              <a:t>9</a:t>
            </a:r>
            <a:r>
              <a:rPr lang="el-GR" sz="2200" b="1" dirty="0" smtClean="0"/>
              <a:t>. </a:t>
            </a:r>
            <a:r>
              <a:rPr lang="el-GR" sz="2200" dirty="0"/>
              <a:t>Ε</a:t>
            </a:r>
            <a:r>
              <a:rPr lang="el-GR" sz="2200" dirty="0" smtClean="0"/>
              <a:t>παναλάβετε </a:t>
            </a:r>
            <a:r>
              <a:rPr lang="el-GR" sz="2200" dirty="0"/>
              <a:t>λέξεις </a:t>
            </a:r>
            <a:r>
              <a:rPr lang="el-GR" sz="2200" dirty="0" smtClean="0"/>
              <a:t>κλειδιά</a:t>
            </a:r>
            <a:br>
              <a:rPr lang="el-GR" sz="2200" dirty="0" smtClean="0"/>
            </a:br>
            <a:r>
              <a:rPr lang="el-GR" sz="2200" b="1" dirty="0" smtClean="0"/>
              <a:t>10. </a:t>
            </a:r>
            <a:r>
              <a:rPr lang="el-GR" sz="2200" dirty="0">
                <a:solidFill>
                  <a:srgbClr val="4F271C">
                    <a:satMod val="130000"/>
                  </a:srgbClr>
                </a:solidFill>
              </a:rPr>
              <a:t>Ε</a:t>
            </a:r>
            <a:r>
              <a:rPr lang="el-GR" sz="2200" dirty="0" smtClean="0">
                <a:solidFill>
                  <a:srgbClr val="4F271C">
                    <a:satMod val="130000"/>
                  </a:srgbClr>
                </a:solidFill>
              </a:rPr>
              <a:t>νθαρρύνετε </a:t>
            </a:r>
            <a:r>
              <a:rPr lang="el-GR" sz="2200" dirty="0">
                <a:solidFill>
                  <a:srgbClr val="4F271C">
                    <a:satMod val="130000"/>
                  </a:srgbClr>
                </a:solidFill>
              </a:rPr>
              <a:t>τη συμμετοχή του παιδιού στη τάξη για </a:t>
            </a:r>
            <a:r>
              <a:rPr lang="el-GR" sz="2200" dirty="0" smtClean="0">
                <a:solidFill>
                  <a:srgbClr val="4F271C">
                    <a:satMod val="130000"/>
                  </a:srgbClr>
                </a:solidFill>
              </a:rPr>
              <a:t>να </a:t>
            </a:r>
            <a:r>
              <a:rPr lang="el-GR" sz="2200" dirty="0">
                <a:solidFill>
                  <a:srgbClr val="4F271C">
                    <a:satMod val="130000"/>
                  </a:srgbClr>
                </a:solidFill>
              </a:rPr>
              <a:t>αποφύγετε </a:t>
            </a:r>
            <a:r>
              <a:rPr lang="el-GR" sz="2200" dirty="0" smtClean="0">
                <a:solidFill>
                  <a:srgbClr val="4F271C">
                    <a:satMod val="130000"/>
                  </a:srgbClr>
                </a:solidFill>
              </a:rPr>
              <a:t>την πιθανότητα να </a:t>
            </a:r>
            <a:r>
              <a:rPr lang="el-GR" sz="2200" dirty="0">
                <a:solidFill>
                  <a:srgbClr val="4F271C">
                    <a:satMod val="130000"/>
                  </a:srgbClr>
                </a:solidFill>
              </a:rPr>
              <a:t>νιώσει ότι </a:t>
            </a:r>
            <a:r>
              <a:rPr lang="el-GR" sz="2200" dirty="0" smtClean="0">
                <a:solidFill>
                  <a:srgbClr val="4F271C">
                    <a:satMod val="130000"/>
                  </a:srgbClr>
                </a:solidFill>
              </a:rPr>
              <a:t>μειονεκτεί και </a:t>
            </a:r>
            <a:r>
              <a:rPr lang="el-GR" sz="2200" dirty="0">
                <a:solidFill>
                  <a:srgbClr val="4F271C">
                    <a:satMod val="130000"/>
                  </a:srgbClr>
                </a:solidFill>
              </a:rPr>
              <a:t>για να έχετε μια συνεχή εικόνα τι παίρνει από την τάξη</a:t>
            </a:r>
            <a:r>
              <a:rPr lang="el-GR" sz="2200" dirty="0" smtClean="0">
                <a:solidFill>
                  <a:srgbClr val="4F271C">
                    <a:satMod val="130000"/>
                  </a:srgbClr>
                </a:solidFill>
              </a:rPr>
              <a:t>.</a:t>
            </a:r>
            <a:r>
              <a:rPr lang="el-GR" sz="2200" dirty="0"/>
              <a:t/>
            </a:r>
            <a:br>
              <a:rPr lang="el-GR" sz="2200" dirty="0"/>
            </a:br>
            <a:r>
              <a:rPr lang="el-GR" sz="2200" b="1" dirty="0" smtClean="0"/>
              <a:t>11. </a:t>
            </a:r>
            <a:r>
              <a:rPr lang="el-GR" sz="2200" dirty="0" smtClean="0"/>
              <a:t>Επιλέγετε </a:t>
            </a:r>
            <a:r>
              <a:rPr lang="el-GR" sz="2200" dirty="0"/>
              <a:t>για διπλανό ήσυχα παιδιά που </a:t>
            </a:r>
            <a:r>
              <a:rPr lang="el-GR" sz="2200" dirty="0" smtClean="0"/>
              <a:t>θα </a:t>
            </a:r>
            <a:r>
              <a:rPr lang="el-GR" sz="2200" dirty="0"/>
              <a:t>ε</a:t>
            </a:r>
            <a:r>
              <a:rPr lang="el-GR" sz="2200" dirty="0" smtClean="0"/>
              <a:t>ίναι </a:t>
            </a:r>
            <a:r>
              <a:rPr lang="el-GR" sz="2200" dirty="0"/>
              <a:t>σε θέση να βοηθήσουν το παιδί( π.χ. να του δείξουν σε ποια σελίδα είναι το </a:t>
            </a:r>
            <a:r>
              <a:rPr lang="el-GR" sz="2200" dirty="0" smtClean="0"/>
              <a:t>μάθημα, να </a:t>
            </a:r>
            <a:r>
              <a:rPr lang="el-GR" sz="2200" dirty="0"/>
              <a:t>του πουν κάτι που δεν έχει καταλάβει ή κάποια οδηγία που δεν έχει αντιληφθεί</a:t>
            </a:r>
            <a:r>
              <a:rPr lang="el-GR" sz="2200" dirty="0" smtClean="0"/>
              <a:t>.</a:t>
            </a:r>
            <a:br>
              <a:rPr lang="el-GR" sz="2200" dirty="0" smtClean="0"/>
            </a:br>
            <a:r>
              <a:rPr lang="el-GR" sz="2200" b="1" dirty="0" smtClean="0"/>
              <a:t>12. </a:t>
            </a:r>
            <a:r>
              <a:rPr lang="el-GR" sz="2200" dirty="0" smtClean="0"/>
              <a:t>Η </a:t>
            </a:r>
            <a:r>
              <a:rPr lang="el-GR" sz="2200" dirty="0"/>
              <a:t>χρήση φιγούρων των ηρώων της ιστορίας βοηθά να αντιληφθεί το παιδί με απώλεια ακοής ποιος ήρωας μιλά ανά πάσα στιγμή και τι ρόλο διαδραματίζει στην ιστορία</a:t>
            </a:r>
            <a:r>
              <a:rPr lang="el-GR" sz="2200" dirty="0" smtClean="0"/>
              <a:t>.</a:t>
            </a:r>
            <a:r>
              <a:rPr lang="el-GR" sz="2200" dirty="0"/>
              <a:t/>
            </a:r>
            <a:br>
              <a:rPr lang="el-GR" sz="2200" dirty="0"/>
            </a:br>
            <a:r>
              <a:rPr lang="el-GR" sz="2200" b="1" dirty="0" smtClean="0"/>
              <a:t>13</a:t>
            </a:r>
            <a:r>
              <a:rPr lang="el-GR" sz="2200" dirty="0" smtClean="0"/>
              <a:t>. Η </a:t>
            </a:r>
            <a:r>
              <a:rPr lang="el-GR" sz="2200" dirty="0"/>
              <a:t>κατανόηση βασίζεται στα επαρκή οπτικά </a:t>
            </a:r>
            <a:r>
              <a:rPr lang="el-GR" sz="2200" dirty="0" smtClean="0"/>
              <a:t>ερεθίσματα</a:t>
            </a:r>
            <a:br>
              <a:rPr lang="el-GR" sz="2200" dirty="0" smtClean="0"/>
            </a:br>
            <a:r>
              <a:rPr lang="el-GR" sz="2200" b="1" dirty="0" smtClean="0"/>
              <a:t>14. </a:t>
            </a:r>
            <a:r>
              <a:rPr lang="el-GR" sz="2200" dirty="0" smtClean="0"/>
              <a:t>Αν </a:t>
            </a:r>
            <a:r>
              <a:rPr lang="el-GR" sz="2200" dirty="0"/>
              <a:t>παρουσιαστούν δυσκολίες στη διάρκεια του μαθήματος πάρτε σημείωση και </a:t>
            </a:r>
            <a:r>
              <a:rPr lang="el-GR" sz="2200" dirty="0" smtClean="0"/>
              <a:t>αναφέρετε </a:t>
            </a:r>
            <a:r>
              <a:rPr lang="el-GR" sz="2200" dirty="0"/>
              <a:t>το στη δασκάλα κωφών για να βοηθήσει κι αυτή το παιδί.</a:t>
            </a:r>
            <a:r>
              <a:rPr lang="el-GR" sz="2000" dirty="0"/>
              <a:t/>
            </a:r>
            <a:br>
              <a:rPr lang="el-GR" sz="2000" dirty="0"/>
            </a:br>
            <a:r>
              <a:rPr lang="el-GR" sz="2400" b="1" dirty="0"/>
              <a:t/>
            </a:r>
            <a:br>
              <a:rPr lang="el-GR" sz="2400" b="1" dirty="0"/>
            </a:br>
            <a:r>
              <a:rPr lang="el-GR" sz="2400" b="1" dirty="0"/>
              <a:t/>
            </a:r>
            <a:br>
              <a:rPr lang="el-GR" sz="2400" b="1" dirty="0"/>
            </a:br>
            <a:r>
              <a:rPr lang="el-GR" sz="2700" b="1" dirty="0"/>
              <a:t/>
            </a:r>
            <a:br>
              <a:rPr lang="el-GR" sz="2700" b="1" dirty="0"/>
            </a:br>
            <a:r>
              <a:rPr lang="el-GR" sz="2700" b="1" dirty="0"/>
              <a:t/>
            </a:r>
            <a:br>
              <a:rPr lang="el-GR" sz="2700" b="1" dirty="0"/>
            </a:br>
            <a:endParaRPr lang="en-US" sz="2700" dirty="0"/>
          </a:p>
        </p:txBody>
      </p:sp>
    </p:spTree>
    <p:extLst>
      <p:ext uri="{BB962C8B-B14F-4D97-AF65-F5344CB8AC3E}">
        <p14:creationId xmlns:p14="http://schemas.microsoft.com/office/powerpoint/2010/main" val="57793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3038" y="357188"/>
            <a:ext cx="6557962" cy="892175"/>
          </a:xfrm>
        </p:spPr>
        <p:txBody>
          <a:bodyPr>
            <a:normAutofit/>
          </a:bodyPr>
          <a:lstStyle/>
          <a:p>
            <a:r>
              <a:rPr lang="el-GR" sz="4000" smtClean="0"/>
              <a:t>Δύσκολη χειλανάγνωση</a:t>
            </a:r>
            <a:endParaRPr lang="en-GB" sz="4000" smtClean="0"/>
          </a:p>
        </p:txBody>
      </p:sp>
      <p:pic>
        <p:nvPicPr>
          <p:cNvPr id="17411" name="Picture 3" descr="~AUT0000"/>
          <p:cNvPicPr>
            <a:picLocks noChangeAspect="1" noChangeArrowheads="1"/>
          </p:cNvPicPr>
          <p:nvPr/>
        </p:nvPicPr>
        <p:blipFill>
          <a:blip r:embed="rId2" cstate="print"/>
          <a:srcRect/>
          <a:stretch>
            <a:fillRect/>
          </a:stretch>
        </p:blipFill>
        <p:spPr bwMode="auto">
          <a:xfrm>
            <a:off x="1475656" y="1484784"/>
            <a:ext cx="4093096" cy="3381197"/>
          </a:xfrm>
          <a:prstGeom prst="rect">
            <a:avLst/>
          </a:prstGeom>
          <a:noFill/>
          <a:ln w="12700" cap="sq">
            <a:noFill/>
            <a:miter lim="800000"/>
            <a:headEnd type="none" w="sm" len="sm"/>
            <a:tailEnd type="none" w="sm" len="sm"/>
          </a:ln>
        </p:spPr>
      </p:pic>
      <p:pic>
        <p:nvPicPr>
          <p:cNvPr id="17412" name="Picture 4" descr="~AUT0001"/>
          <p:cNvPicPr>
            <a:picLocks noChangeAspect="1" noChangeArrowheads="1"/>
          </p:cNvPicPr>
          <p:nvPr/>
        </p:nvPicPr>
        <p:blipFill>
          <a:blip r:embed="rId3" cstate="print"/>
          <a:srcRect/>
          <a:stretch>
            <a:fillRect/>
          </a:stretch>
        </p:blipFill>
        <p:spPr bwMode="auto">
          <a:xfrm>
            <a:off x="4449730" y="1772817"/>
            <a:ext cx="3404524" cy="3093164"/>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3826048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smtClean="0">
                <a:solidFill>
                  <a:schemeClr val="tx1"/>
                </a:solidFill>
              </a:rPr>
              <a:t>Μορφασμοί προσώπου και σώματος</a:t>
            </a:r>
            <a:endParaRPr lang="el-GR" sz="3200" dirty="0">
              <a:solidFill>
                <a:schemeClr val="tx1"/>
              </a:solidFill>
            </a:endParaRPr>
          </a:p>
        </p:txBody>
      </p:sp>
      <p:sp>
        <p:nvSpPr>
          <p:cNvPr id="3" name="Content Placeholder 2"/>
          <p:cNvSpPr>
            <a:spLocks noGrp="1"/>
          </p:cNvSpPr>
          <p:nvPr>
            <p:ph idx="1"/>
          </p:nvPr>
        </p:nvSpPr>
        <p:spPr>
          <a:xfrm>
            <a:off x="1435608" y="1940768"/>
            <a:ext cx="7498080" cy="4800600"/>
          </a:xfrm>
        </p:spPr>
        <p:txBody>
          <a:bodyPr>
            <a:normAutofit/>
          </a:bodyPr>
          <a:lstStyle/>
          <a:p>
            <a:pPr marL="82296" indent="0">
              <a:buNone/>
            </a:pPr>
            <a:r>
              <a:rPr lang="el-GR" sz="2400" dirty="0" smtClean="0"/>
              <a:t>Οι γκριμάτσες, οι μορφασμοί προσώπου και σώματος  καθώς και οι διακυμάνσεις και το χρωμάτισμα της φωνής βοηθούν πολύ στην κατανόηση της ιστορίας γιατί  άμεσα αναφέρονται στα συναισθήματα και  στις αντιδράσεις  των ηρώων αλλά και στις αλλαγές χρόνου και χώρου.</a:t>
            </a:r>
            <a:endParaRPr lang="en-US" sz="2400" dirty="0" smtClean="0"/>
          </a:p>
          <a:p>
            <a:endParaRPr lang="en-US" sz="2000" dirty="0"/>
          </a:p>
        </p:txBody>
      </p:sp>
      <p:pic>
        <p:nvPicPr>
          <p:cNvPr id="4" name="Picture 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077072"/>
            <a:ext cx="2170583" cy="217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FM System</a:t>
            </a:r>
            <a:endParaRPr lang="en-US" b="1" dirty="0"/>
          </a:p>
        </p:txBody>
      </p:sp>
      <p:pic>
        <p:nvPicPr>
          <p:cNvPr id="10242" name="Picture 2" descr="Image result for fm systems for classro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929" y="3654092"/>
            <a:ext cx="5531924" cy="28463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1.mm.bing.net/th?&amp;id=OIP.M0aff11001c2f128f21202d014db0dd42o0&amp;w=112&amp;h=147&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800440"/>
            <a:ext cx="2133600" cy="282557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tse1.mm.bing.net/th?&amp;id=OIP.M7b564dc5f1878ec4bb77b03633a09755o0&amp;w=300&amp;h=225&amp;c=0&amp;pid=1.9&amp;rs=0&amp;p=0&amp;r=0">
            <a:hlinkClick r:id="rId5" tooltip="View image detail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254293"/>
            <a:ext cx="31623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00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779" y="188640"/>
            <a:ext cx="8100392" cy="5688632"/>
          </a:xfrm>
        </p:spPr>
        <p:txBody>
          <a:bodyPr>
            <a:noAutofit/>
          </a:bodyPr>
          <a:lstStyle/>
          <a:p>
            <a:pPr marL="82296" indent="0">
              <a:buNone/>
            </a:pPr>
            <a:r>
              <a:rPr lang="el-GR" sz="2400" b="1" dirty="0" smtClean="0"/>
              <a:t>Στρατηγικές που βοηθούν </a:t>
            </a:r>
            <a:r>
              <a:rPr lang="el-GR" sz="2400" b="1" dirty="0"/>
              <a:t> </a:t>
            </a:r>
            <a:r>
              <a:rPr lang="el-GR" sz="2400" b="1" dirty="0" smtClean="0"/>
              <a:t>στην </a:t>
            </a:r>
            <a:r>
              <a:rPr lang="el-GR" sz="2400" b="1" dirty="0"/>
              <a:t>κατανόηση λέξεων, φράσεων, προτάσεων, κειμένων και γενικά οτιδήποτε  </a:t>
            </a:r>
            <a:r>
              <a:rPr lang="el-GR" sz="2400" b="1" dirty="0" smtClean="0"/>
              <a:t>πληροφοριών:</a:t>
            </a:r>
            <a:endParaRPr lang="el-GR" sz="2400" b="1" dirty="0"/>
          </a:p>
          <a:p>
            <a:r>
              <a:rPr lang="el-GR" sz="2000" dirty="0"/>
              <a:t>οι ερωτήσεις: </a:t>
            </a:r>
            <a:r>
              <a:rPr lang="el-GR" sz="2000" b="1" dirty="0"/>
              <a:t>ποιος, πού, τι, πώς, γιατί, πότε</a:t>
            </a:r>
            <a:endParaRPr lang="el-GR" sz="2000" dirty="0"/>
          </a:p>
          <a:p>
            <a:r>
              <a:rPr lang="el-GR" sz="2000" dirty="0"/>
              <a:t>τα οπτικά μέσα όπως, εικόνες, βίντεο, αντικείμενα (όπου είναι εφικτό), επισκέψεις.</a:t>
            </a:r>
          </a:p>
          <a:p>
            <a:r>
              <a:rPr lang="el-GR" sz="2000" dirty="0"/>
              <a:t>απλοποιήσεις κειμένων</a:t>
            </a:r>
          </a:p>
          <a:p>
            <a:r>
              <a:rPr lang="el-GR" sz="2000" dirty="0"/>
              <a:t>αφαίρεση μέρος του κειμένου  εάν δεν επηρεάζονται οι στόχοι του μαθήματος).</a:t>
            </a:r>
          </a:p>
          <a:p>
            <a:r>
              <a:rPr lang="el-GR" sz="2000" dirty="0"/>
              <a:t>αφαίρεση γραμματικών φαινομένων (επιλογή των σημαντικότερων).</a:t>
            </a:r>
          </a:p>
          <a:p>
            <a:r>
              <a:rPr lang="el-GR" sz="2000" dirty="0"/>
              <a:t>απλοποιημένα διαγωνίσματα εάν χρειάζεται.</a:t>
            </a:r>
          </a:p>
          <a:p>
            <a:r>
              <a:rPr lang="el-GR" sz="2000" dirty="0"/>
              <a:t>αφαίρεση ερωτήσεων από τα διαγωνίσματα εάν χρειάζεται</a:t>
            </a:r>
          </a:p>
          <a:p>
            <a:r>
              <a:rPr lang="el-GR" sz="2000" dirty="0"/>
              <a:t>επεξήγηση των αγνώστων λέξεων στα κείμενα του διαγωνίσματος</a:t>
            </a:r>
          </a:p>
          <a:p>
            <a:r>
              <a:rPr lang="el-GR" sz="2000" dirty="0"/>
              <a:t>γενικά τροποποίηση διαγωνισμάτων όπου ενδείκνυται.</a:t>
            </a:r>
          </a:p>
          <a:p>
            <a:r>
              <a:rPr lang="el-GR" sz="2000" dirty="0"/>
              <a:t>μείωση της ποσότητας της </a:t>
            </a:r>
            <a:r>
              <a:rPr lang="el-GR" sz="2000" dirty="0" err="1"/>
              <a:t>κατ’οίκον</a:t>
            </a:r>
            <a:r>
              <a:rPr lang="el-GR" sz="2000" dirty="0"/>
              <a:t> εργασίας ειδικά εάν παρεμβαίνουν συναισθηματικοί λόγοι που δυσκολεύουν την πρόοδο του παιδιού (άγχος, κουράζεται εύκολα, αφαιρείται, έλλειψη συγκέντρωσης, παραμελείται από την οικογένεια, κ.τ.λ. </a:t>
            </a:r>
            <a:r>
              <a:rPr lang="el-GR" sz="2000" dirty="0" smtClean="0"/>
              <a:t>).</a:t>
            </a:r>
            <a:endParaRPr lang="en-US" sz="2000" dirty="0"/>
          </a:p>
        </p:txBody>
      </p:sp>
    </p:spTree>
    <p:extLst>
      <p:ext uri="{BB962C8B-B14F-4D97-AF65-F5344CB8AC3E}">
        <p14:creationId xmlns:p14="http://schemas.microsoft.com/office/powerpoint/2010/main" val="8949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498080" cy="648072"/>
          </a:xfrm>
        </p:spPr>
        <p:txBody>
          <a:bodyPr>
            <a:normAutofit/>
          </a:bodyPr>
          <a:lstStyle/>
          <a:p>
            <a:r>
              <a:rPr lang="el-GR" sz="1200" dirty="0"/>
              <a:t>Συμπληρώστε τα ρήματα  και στους τρεις  χρόνους, στο ίδιο πρόσωπο και στον ίδιο αριθμό </a:t>
            </a:r>
          </a:p>
        </p:txBody>
      </p:sp>
      <p:graphicFrame>
        <p:nvGraphicFramePr>
          <p:cNvPr id="3" name="Table 2"/>
          <p:cNvGraphicFramePr>
            <a:graphicFrameLocks noGrp="1"/>
          </p:cNvGraphicFramePr>
          <p:nvPr>
            <p:extLst>
              <p:ext uri="{D42A27DB-BD31-4B8C-83A1-F6EECF244321}">
                <p14:modId xmlns:p14="http://schemas.microsoft.com/office/powerpoint/2010/main" val="3816902639"/>
              </p:ext>
            </p:extLst>
          </p:nvPr>
        </p:nvGraphicFramePr>
        <p:xfrm>
          <a:off x="1619673" y="1043568"/>
          <a:ext cx="4680519" cy="1737360"/>
        </p:xfrm>
        <a:graphic>
          <a:graphicData uri="http://schemas.openxmlformats.org/drawingml/2006/table">
            <a:tbl>
              <a:tblPr>
                <a:tableStyleId>{5C22544A-7EE6-4342-B048-85BDC9FD1C3A}</a:tableStyleId>
              </a:tblPr>
              <a:tblGrid>
                <a:gridCol w="946509"/>
                <a:gridCol w="1157731"/>
                <a:gridCol w="1214525"/>
                <a:gridCol w="1361754"/>
              </a:tblGrid>
              <a:tr h="432048">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θαύμαζαν</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ποτίζω</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άλλαζε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156017">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φέρνετε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44935">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προσπαθώ</a:t>
                      </a:r>
                      <a:endParaRPr lang="el-GR" sz="1300" dirty="0">
                        <a:effectLst/>
                        <a:latin typeface="Comic Sans MS"/>
                        <a:ea typeface="Times New Roman"/>
                        <a:cs typeface="Times New Roman"/>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964265"/>
              </p:ext>
            </p:extLst>
          </p:nvPr>
        </p:nvGraphicFramePr>
        <p:xfrm>
          <a:off x="1547664" y="2852936"/>
          <a:ext cx="5256585" cy="1869876"/>
        </p:xfrm>
        <a:graphic>
          <a:graphicData uri="http://schemas.openxmlformats.org/drawingml/2006/table">
            <a:tbl>
              <a:tblPr>
                <a:tableStyleId>{5C22544A-7EE6-4342-B048-85BDC9FD1C3A}</a:tableStyleId>
              </a:tblPr>
              <a:tblGrid>
                <a:gridCol w="1063003"/>
                <a:gridCol w="1300221"/>
                <a:gridCol w="1364006"/>
                <a:gridCol w="1529355"/>
              </a:tblGrid>
              <a:tr h="296083">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smtClean="0">
                          <a:effectLst/>
                        </a:rPr>
                        <a:t>εμείς</a:t>
                      </a:r>
                      <a:r>
                        <a:rPr lang="el-GR" sz="1300" dirty="0">
                          <a:effectLst/>
                        </a:rPr>
                        <a:t> </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θαύμαζαν</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εγώ</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ποτίζω</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αυτός</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άλλαζε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εσείς</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φέρνετε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dirty="0">
                          <a:effectLst/>
                        </a:rPr>
                        <a:t> </a:t>
                      </a:r>
                      <a:r>
                        <a:rPr lang="el-GR" sz="1300" dirty="0" smtClean="0">
                          <a:effectLst/>
                        </a:rPr>
                        <a:t>εγώ</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θα προσπαθώ</a:t>
                      </a:r>
                      <a:endParaRPr lang="el-GR" sz="1300" dirty="0">
                        <a:effectLst/>
                        <a:latin typeface="Comic Sans MS"/>
                        <a:ea typeface="Times New Roman"/>
                        <a:cs typeface="Times New Roman"/>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38354782"/>
              </p:ext>
            </p:extLst>
          </p:nvPr>
        </p:nvGraphicFramePr>
        <p:xfrm>
          <a:off x="1619672" y="4797152"/>
          <a:ext cx="5256585" cy="1903579"/>
        </p:xfrm>
        <a:graphic>
          <a:graphicData uri="http://schemas.openxmlformats.org/drawingml/2006/table">
            <a:tbl>
              <a:tblPr>
                <a:tableStyleId>{5C22544A-7EE6-4342-B048-85BDC9FD1C3A}</a:tableStyleId>
              </a:tblPr>
              <a:tblGrid>
                <a:gridCol w="1063003"/>
                <a:gridCol w="1300221"/>
                <a:gridCol w="1364006"/>
                <a:gridCol w="1529355"/>
              </a:tblGrid>
              <a:tr h="399463">
                <a:tc>
                  <a:txBody>
                    <a:bodyPr/>
                    <a:lstStyle/>
                    <a:p>
                      <a:pPr indent="228600" algn="ctr">
                        <a:spcAft>
                          <a:spcPts val="1200"/>
                        </a:spcAft>
                      </a:pPr>
                      <a:r>
                        <a:rPr lang="el-GR" sz="1200" dirty="0">
                          <a:effectLst/>
                        </a:rPr>
                        <a:t>ΠΡΟΣΩΠΟ</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a:effectLst/>
                        </a:rPr>
                        <a:t>ΕΝΕΣΤΩΤΑΣ</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ΠΑΡΑΤΑΤΙΚΟΣ</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200">
                          <a:effectLst/>
                        </a:rPr>
                        <a:t>ΕΞΑΚΟΛΟΥΘΗΤΙΚΟΣ ΜΕΛΛΟΝΤΑΣ</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μαζεύουμε</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smtClean="0">
                          <a:effectLst/>
                        </a:rPr>
                        <a:t>μαζεύαμε</a:t>
                      </a: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smtClean="0">
                          <a:effectLst/>
                        </a:rPr>
                        <a:t>Θα μαζεύουμε</a:t>
                      </a: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000" dirty="0">
                          <a:effectLst/>
                        </a:rPr>
                        <a:t>αυτοί</a:t>
                      </a:r>
                      <a:endParaRPr lang="el-GR" sz="1300" dirty="0">
                        <a:effectLst/>
                        <a:latin typeface="Comic Sans MS"/>
                        <a:ea typeface="Times New Roman"/>
                        <a:cs typeface="Times New Roman"/>
                      </a:endParaRPr>
                    </a:p>
                  </a:txBody>
                  <a:tcPr marL="68580" marR="68580" marT="0" marB="0"/>
                </a:tc>
                <a:tc>
                  <a:txBody>
                    <a:bodyPr/>
                    <a:lstStyle/>
                    <a:p>
                      <a:pPr indent="228600" algn="ctr">
                        <a:spcAft>
                          <a:spcPts val="1200"/>
                        </a:spcAft>
                      </a:pPr>
                      <a:r>
                        <a:rPr lang="el-GR" sz="1200" dirty="0" smtClean="0">
                          <a:effectLst/>
                          <a:latin typeface="Comic Sans MS"/>
                          <a:ea typeface="Times New Roman"/>
                          <a:cs typeface="Times New Roman"/>
                        </a:rPr>
                        <a:t>θαυμάζουν</a:t>
                      </a:r>
                      <a:endParaRPr lang="el-GR" sz="12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smtClean="0">
                          <a:effectLst/>
                        </a:rPr>
                        <a:t>ποτίζω</a:t>
                      </a: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r>
                        <a:rPr lang="el-GR" sz="1300" dirty="0" smtClean="0">
                          <a:effectLst/>
                        </a:rPr>
                        <a:t>αλλάζει</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a:effectLst/>
                        </a:rPr>
                        <a:t>φέρνετε</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dirty="0">
                          <a:effectLst/>
                        </a:rPr>
                        <a:t> </a:t>
                      </a:r>
                      <a:endParaRPr lang="el-GR" sz="1300" dirty="0">
                        <a:effectLst/>
                        <a:latin typeface="Comic Sans MS"/>
                        <a:ea typeface="Times New Roman"/>
                        <a:cs typeface="Times New Roman"/>
                      </a:endParaRPr>
                    </a:p>
                  </a:txBody>
                  <a:tcPr marL="68580" marR="68580" marT="0" marB="0" anchor="ctr"/>
                </a:tc>
              </a:tr>
              <a:tr h="250686">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tc>
                <a:tc>
                  <a:txBody>
                    <a:bodyPr/>
                    <a:lstStyle/>
                    <a:p>
                      <a:pPr indent="228600" algn="ctr">
                        <a:spcAft>
                          <a:spcPts val="1200"/>
                        </a:spcAft>
                      </a:pPr>
                      <a:r>
                        <a:rPr lang="el-GR" sz="1300" dirty="0">
                          <a:effectLst/>
                        </a:rPr>
                        <a:t> </a:t>
                      </a:r>
                      <a:r>
                        <a:rPr lang="el-GR" sz="1300" dirty="0" smtClean="0">
                          <a:effectLst/>
                        </a:rPr>
                        <a:t>προσπαθώ</a:t>
                      </a:r>
                      <a:endParaRPr lang="el-GR" sz="1300" dirty="0">
                        <a:effectLst/>
                        <a:latin typeface="Comic Sans MS"/>
                        <a:ea typeface="Times New Roman"/>
                        <a:cs typeface="Times New Roman"/>
                      </a:endParaRPr>
                    </a:p>
                  </a:txBody>
                  <a:tcPr marL="68580" marR="68580" marT="0" marB="0" anchor="ctr"/>
                </a:tc>
                <a:tc>
                  <a:txBody>
                    <a:bodyPr/>
                    <a:lstStyle/>
                    <a:p>
                      <a:pPr indent="228600" algn="ctr">
                        <a:spcAft>
                          <a:spcPts val="1200"/>
                        </a:spcAft>
                      </a:pPr>
                      <a:r>
                        <a:rPr lang="el-GR" sz="1300">
                          <a:effectLst/>
                        </a:rPr>
                        <a:t> </a:t>
                      </a:r>
                      <a:endParaRPr lang="el-GR" sz="1300">
                        <a:effectLst/>
                        <a:latin typeface="Comic Sans MS"/>
                        <a:ea typeface="Times New Roman"/>
                        <a:cs typeface="Times New Roman"/>
                      </a:endParaRPr>
                    </a:p>
                  </a:txBody>
                  <a:tcPr marL="68580" marR="68580" marT="0" marB="0" anchor="ctr"/>
                </a:tc>
                <a:tc>
                  <a:txBody>
                    <a:bodyPr/>
                    <a:lstStyle/>
                    <a:p>
                      <a:pPr indent="228600" algn="ctr">
                        <a:spcAft>
                          <a:spcPts val="1200"/>
                        </a:spcAft>
                      </a:pPr>
                      <a:endParaRPr lang="el-GR" sz="1300" dirty="0">
                        <a:effectLst/>
                        <a:latin typeface="Comic Sans MS"/>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3946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3586728"/>
          </a:xfrm>
        </p:spPr>
        <p:txBody>
          <a:bodyPr>
            <a:normAutofit/>
          </a:bodyPr>
          <a:lstStyle/>
          <a:p>
            <a:r>
              <a:rPr lang="el-GR" sz="2400" b="1" dirty="0" smtClean="0">
                <a:solidFill>
                  <a:schemeClr val="tx1"/>
                </a:solidFill>
              </a:rPr>
              <a:t>                           Εισαγωγή νέου κείμενου</a:t>
            </a:r>
            <a:br>
              <a:rPr lang="el-GR" sz="2400" b="1" dirty="0" smtClean="0">
                <a:solidFill>
                  <a:schemeClr val="tx1"/>
                </a:solidFill>
              </a:rPr>
            </a:br>
            <a:r>
              <a:rPr lang="el-GR" sz="2400" dirty="0" smtClean="0">
                <a:solidFill>
                  <a:schemeClr val="tx1"/>
                </a:solidFill>
              </a:rPr>
              <a:t/>
            </a:r>
            <a:br>
              <a:rPr lang="el-GR" sz="2400" dirty="0" smtClean="0">
                <a:solidFill>
                  <a:schemeClr val="tx1"/>
                </a:solidFill>
              </a:rPr>
            </a:br>
            <a:r>
              <a:rPr lang="el-GR" sz="2400" dirty="0" smtClean="0">
                <a:solidFill>
                  <a:schemeClr val="tx1"/>
                </a:solidFill>
              </a:rPr>
              <a:t>Στην εισαγωγή νέου κειμένου αποφεύγετε να διαβάζουν το κείμενο τα παιδιά. </a:t>
            </a:r>
            <a:r>
              <a:rPr lang="el-GR" sz="2400" dirty="0">
                <a:solidFill>
                  <a:schemeClr val="tx1"/>
                </a:solidFill>
              </a:rPr>
              <a:t>Δ</a:t>
            </a:r>
            <a:r>
              <a:rPr lang="el-GR" sz="2400" dirty="0" smtClean="0">
                <a:solidFill>
                  <a:schemeClr val="tx1"/>
                </a:solidFill>
              </a:rPr>
              <a:t>ιαβάζετε εσείς το κείμενο.</a:t>
            </a:r>
            <a:r>
              <a:rPr lang="el-GR" dirty="0" smtClean="0">
                <a:solidFill>
                  <a:schemeClr val="tx1"/>
                </a:solidFill>
              </a:rPr>
              <a:t/>
            </a:r>
            <a:br>
              <a:rPr lang="el-GR" dirty="0" smtClean="0">
                <a:solidFill>
                  <a:schemeClr val="tx1"/>
                </a:solidFill>
              </a:rPr>
            </a:br>
            <a:endParaRPr lang="el-GR" dirty="0">
              <a:solidFill>
                <a:schemeClr val="tx1"/>
              </a:solidFill>
            </a:endParaRPr>
          </a:p>
        </p:txBody>
      </p:sp>
    </p:spTree>
    <p:extLst>
      <p:ext uri="{BB962C8B-B14F-4D97-AF65-F5344CB8AC3E}">
        <p14:creationId xmlns:p14="http://schemas.microsoft.com/office/powerpoint/2010/main" val="287487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3946768"/>
          </a:xfrm>
        </p:spPr>
        <p:txBody>
          <a:bodyPr>
            <a:normAutofit/>
          </a:bodyPr>
          <a:lstStyle/>
          <a:p>
            <a:r>
              <a:rPr lang="el-GR" sz="2400" b="1" dirty="0" smtClean="0">
                <a:solidFill>
                  <a:schemeClr val="tx1"/>
                </a:solidFill>
              </a:rPr>
              <a:t>                                           Το παιδί</a:t>
            </a:r>
            <a:br>
              <a:rPr lang="el-GR" sz="2400" b="1" dirty="0" smtClean="0">
                <a:solidFill>
                  <a:schemeClr val="tx1"/>
                </a:solidFill>
              </a:rPr>
            </a:br>
            <a:r>
              <a:rPr lang="el-GR" sz="2400" b="1" dirty="0" smtClean="0">
                <a:solidFill>
                  <a:schemeClr val="tx1"/>
                </a:solidFill>
              </a:rPr>
              <a:t/>
            </a:r>
            <a:br>
              <a:rPr lang="el-GR" sz="2400" b="1" dirty="0" smtClean="0">
                <a:solidFill>
                  <a:schemeClr val="tx1"/>
                </a:solidFill>
              </a:rPr>
            </a:br>
            <a:r>
              <a:rPr lang="el-GR" sz="2400" b="1" dirty="0" smtClean="0">
                <a:solidFill>
                  <a:schemeClr val="tx1"/>
                </a:solidFill>
              </a:rPr>
              <a:t>-Μόνιμη απώλεια ακοής</a:t>
            </a:r>
            <a:br>
              <a:rPr lang="el-GR" sz="2400" b="1" dirty="0" smtClean="0">
                <a:solidFill>
                  <a:schemeClr val="tx1"/>
                </a:solidFill>
              </a:rPr>
            </a:br>
            <a:r>
              <a:rPr lang="el-GR" sz="2400" b="1" dirty="0" smtClean="0">
                <a:solidFill>
                  <a:schemeClr val="tx1"/>
                </a:solidFill>
              </a:rPr>
              <a:t>-Τα ακουστικά δεν αποκαθιστούν την απώλεια της ακοής.</a:t>
            </a:r>
            <a:br>
              <a:rPr lang="el-GR" sz="2400" b="1" dirty="0" smtClean="0">
                <a:solidFill>
                  <a:schemeClr val="tx1"/>
                </a:solidFill>
              </a:rPr>
            </a:br>
            <a:r>
              <a:rPr lang="el-GR" sz="2400" b="1" dirty="0" smtClean="0">
                <a:solidFill>
                  <a:schemeClr val="tx1"/>
                </a:solidFill>
              </a:rPr>
              <a:t>-Τα ακουστικά δεν «θεραπεύουν».</a:t>
            </a:r>
            <a:endParaRPr lang="el-GR" sz="2400" b="1" dirty="0">
              <a:solidFill>
                <a:schemeClr val="tx1"/>
              </a:solidFill>
            </a:endParaRPr>
          </a:p>
        </p:txBody>
      </p:sp>
    </p:spTree>
    <p:extLst>
      <p:ext uri="{BB962C8B-B14F-4D97-AF65-F5344CB8AC3E}">
        <p14:creationId xmlns:p14="http://schemas.microsoft.com/office/powerpoint/2010/main" val="514424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92696"/>
            <a:ext cx="7498080" cy="5472608"/>
          </a:xfrm>
        </p:spPr>
        <p:txBody>
          <a:bodyPr>
            <a:normAutofit fontScale="90000"/>
          </a:bodyPr>
          <a:lstStyle/>
          <a:p>
            <a:pPr marL="571500" indent="-571500">
              <a:buFont typeface="Arial" pitchFamily="34" charset="0"/>
              <a:buChar char="•"/>
            </a:pPr>
            <a:r>
              <a:rPr lang="el-GR" b="1" dirty="0" smtClean="0"/>
              <a:t>                        </a:t>
            </a:r>
            <a:br>
              <a:rPr lang="el-GR" b="1" dirty="0" smtClean="0"/>
            </a:br>
            <a:r>
              <a:rPr lang="el-GR" b="1" dirty="0"/>
              <a:t/>
            </a:r>
            <a:br>
              <a:rPr lang="el-GR" b="1" dirty="0"/>
            </a:br>
            <a:r>
              <a:rPr lang="el-GR" b="1" dirty="0" smtClean="0"/>
              <a:t/>
            </a:r>
            <a:br>
              <a:rPr lang="el-GR" b="1" dirty="0" smtClean="0"/>
            </a:br>
            <a:r>
              <a:rPr lang="el-GR" b="1" dirty="0"/>
              <a:t>	</a:t>
            </a:r>
            <a:r>
              <a:rPr lang="el-GR" b="1" dirty="0" smtClean="0"/>
              <a:t>		</a:t>
            </a:r>
            <a:br>
              <a:rPr lang="el-GR" b="1" dirty="0" smtClean="0"/>
            </a:br>
            <a:r>
              <a:rPr lang="el-GR" b="1" dirty="0"/>
              <a:t/>
            </a:r>
            <a:br>
              <a:rPr lang="el-GR" b="1" dirty="0"/>
            </a:br>
            <a:r>
              <a:rPr lang="el-GR" b="1" dirty="0" smtClean="0"/>
              <a:t/>
            </a:r>
            <a:br>
              <a:rPr lang="el-GR" b="1" dirty="0" smtClean="0"/>
            </a:br>
            <a:r>
              <a:rPr lang="el-GR" b="1" dirty="0" smtClean="0"/>
              <a:t>			Οι γονείς</a:t>
            </a:r>
            <a:r>
              <a:rPr lang="el-GR" b="1" dirty="0"/>
              <a:t/>
            </a:r>
            <a:br>
              <a:rPr lang="el-GR" b="1" dirty="0"/>
            </a:br>
            <a:r>
              <a:rPr lang="el-GR" sz="2400" b="1" dirty="0" smtClean="0"/>
              <a:t>1. </a:t>
            </a:r>
            <a:r>
              <a:rPr lang="el-GR" sz="2700" dirty="0" smtClean="0"/>
              <a:t>Υπερφορτισμένοι</a:t>
            </a:r>
            <a:br>
              <a:rPr lang="el-GR" sz="2700" dirty="0" smtClean="0"/>
            </a:br>
            <a:r>
              <a:rPr lang="el-GR" sz="2700" b="1" dirty="0" smtClean="0"/>
              <a:t>2. </a:t>
            </a:r>
            <a:r>
              <a:rPr lang="el-GR" sz="2700" dirty="0" smtClean="0"/>
              <a:t>Αγχωμένοι</a:t>
            </a:r>
            <a:br>
              <a:rPr lang="el-GR" sz="2700" dirty="0" smtClean="0"/>
            </a:br>
            <a:r>
              <a:rPr lang="el-GR" sz="2700" b="1" dirty="0" smtClean="0"/>
              <a:t>3. </a:t>
            </a:r>
            <a:r>
              <a:rPr lang="el-GR" sz="2700" dirty="0" smtClean="0"/>
              <a:t>Απαιτητικοί</a:t>
            </a:r>
            <a:br>
              <a:rPr lang="el-GR" sz="2700" dirty="0" smtClean="0"/>
            </a:br>
            <a:r>
              <a:rPr lang="el-GR" sz="2700" b="1" dirty="0" smtClean="0"/>
              <a:t>4. </a:t>
            </a:r>
            <a:r>
              <a:rPr lang="el-GR" sz="2700" dirty="0" smtClean="0"/>
              <a:t>Αδιάφοροι</a:t>
            </a:r>
            <a:br>
              <a:rPr lang="el-GR" sz="2700" dirty="0" smtClean="0"/>
            </a:br>
            <a:r>
              <a:rPr lang="el-GR" sz="2700" b="1" dirty="0" smtClean="0"/>
              <a:t>5. </a:t>
            </a:r>
            <a:r>
              <a:rPr lang="el-GR" sz="2700" dirty="0"/>
              <a:t>Θ</a:t>
            </a:r>
            <a:r>
              <a:rPr lang="el-GR" sz="2700" dirty="0" smtClean="0"/>
              <a:t>υμωμένοι</a:t>
            </a:r>
            <a:br>
              <a:rPr lang="el-GR" sz="2700" dirty="0" smtClean="0"/>
            </a:br>
            <a:r>
              <a:rPr lang="el-GR" sz="2700" b="1" dirty="0" smtClean="0"/>
              <a:t>6. </a:t>
            </a:r>
            <a:r>
              <a:rPr lang="el-GR" sz="2700" dirty="0" smtClean="0"/>
              <a:t>Δώστε ευκαιρία στους γονείς να σας πλησιάσουν γιατί το έχουν ανάγκη.</a:t>
            </a:r>
            <a:br>
              <a:rPr lang="el-GR" sz="2700" dirty="0" smtClean="0"/>
            </a:br>
            <a:r>
              <a:rPr lang="el-GR" sz="2700" b="1" dirty="0" smtClean="0"/>
              <a:t>7. </a:t>
            </a:r>
            <a:r>
              <a:rPr lang="el-GR" sz="2700" dirty="0" smtClean="0"/>
              <a:t>Μη διστάσετε να τους καλέσετε σε συνάντηση αν δεν σας πλησιάσουν αυτοί.</a:t>
            </a:r>
            <a:br>
              <a:rPr lang="el-GR" sz="2700" dirty="0" smtClean="0"/>
            </a:br>
            <a:r>
              <a:rPr lang="el-GR" sz="2700" b="1" dirty="0" smtClean="0"/>
              <a:t>8. </a:t>
            </a:r>
            <a:r>
              <a:rPr lang="el-GR" sz="2700" dirty="0" smtClean="0"/>
              <a:t>Κρατήστε τους κοντά σας γιατί είναι οι πιο σημαντικοί συνεργάτες σας!</a:t>
            </a:r>
            <a:br>
              <a:rPr lang="el-GR" sz="2700" dirty="0" smtClean="0"/>
            </a:br>
            <a:r>
              <a:rPr lang="el-GR" sz="2700" b="1" dirty="0" smtClean="0"/>
              <a:t>9. </a:t>
            </a:r>
            <a:r>
              <a:rPr lang="el-GR" sz="2700" dirty="0" smtClean="0"/>
              <a:t>Συζητήστε μαζί τους για την </a:t>
            </a:r>
            <a:r>
              <a:rPr lang="el-GR" sz="2700" dirty="0" err="1" smtClean="0"/>
              <a:t>κατ΄οίκον</a:t>
            </a:r>
            <a:r>
              <a:rPr lang="el-GR" sz="2700" dirty="0" smtClean="0"/>
              <a:t> εργασία και πιθανές δυσκολ</a:t>
            </a:r>
            <a:r>
              <a:rPr lang="el-GR" sz="2700" dirty="0"/>
              <a:t>ί</a:t>
            </a:r>
            <a:r>
              <a:rPr lang="el-GR" sz="2700" dirty="0" smtClean="0"/>
              <a:t>ες που προκύπτουν.</a:t>
            </a:r>
            <a:r>
              <a:rPr lang="el-GR" b="1" dirty="0" smtClean="0"/>
              <a:t/>
            </a:r>
            <a:br>
              <a:rPr lang="el-GR" b="1" dirty="0" smtClean="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endParaRPr lang="en-US" b="1" dirty="0"/>
          </a:p>
        </p:txBody>
      </p:sp>
    </p:spTree>
    <p:extLst>
      <p:ext uri="{BB962C8B-B14F-4D97-AF65-F5344CB8AC3E}">
        <p14:creationId xmlns:p14="http://schemas.microsoft.com/office/powerpoint/2010/main" val="218303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4450824"/>
          </a:xfrm>
        </p:spPr>
        <p:txBody>
          <a:bodyPr>
            <a:normAutofit/>
          </a:bodyPr>
          <a:lstStyle/>
          <a:p>
            <a:pPr algn="ctr"/>
            <a:r>
              <a:rPr lang="el-GR" b="1" dirty="0"/>
              <a:t/>
            </a:r>
            <a:br>
              <a:rPr lang="el-GR" b="1" dirty="0"/>
            </a:br>
            <a:r>
              <a:rPr lang="el-GR" b="1" dirty="0" smtClean="0"/>
              <a:t>Τα δικά μας συναισθήματα</a:t>
            </a:r>
            <a:endParaRPr lang="en-US" b="1" dirty="0"/>
          </a:p>
        </p:txBody>
      </p:sp>
    </p:spTree>
    <p:extLst>
      <p:ext uri="{BB962C8B-B14F-4D97-AF65-F5344CB8AC3E}">
        <p14:creationId xmlns:p14="http://schemas.microsoft.com/office/powerpoint/2010/main" val="387799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320"/>
            <a:ext cx="7818072" cy="3874760"/>
          </a:xfrm>
        </p:spPr>
        <p:txBody>
          <a:bodyPr>
            <a:normAutofit/>
          </a:bodyPr>
          <a:lstStyle/>
          <a:p>
            <a:r>
              <a:rPr lang="el-GR" sz="3600" b="1" dirty="0" smtClean="0"/>
              <a:t>Βιβλιογραφία</a:t>
            </a:r>
            <a:br>
              <a:rPr lang="el-GR" sz="3600" b="1" dirty="0" smtClean="0"/>
            </a:br>
            <a:r>
              <a:rPr lang="en-US" sz="2000" dirty="0" err="1"/>
              <a:t>Mellanie</a:t>
            </a:r>
            <a:r>
              <a:rPr lang="en-US" sz="2000" dirty="0"/>
              <a:t> Doyle, </a:t>
            </a:r>
            <a:r>
              <a:rPr lang="en-US" sz="2000" dirty="0" err="1"/>
              <a:t>M.Ed</a:t>
            </a:r>
            <a:r>
              <a:rPr lang="en-US" sz="2000" dirty="0" smtClean="0"/>
              <a:t>,</a:t>
            </a:r>
            <a:r>
              <a:rPr lang="en-US" sz="2000" dirty="0"/>
              <a:t> </a:t>
            </a:r>
            <a:r>
              <a:rPr lang="el-GR" sz="2000" dirty="0" smtClean="0"/>
              <a:t> </a:t>
            </a:r>
            <a:r>
              <a:rPr lang="en-US" sz="2000" dirty="0" smtClean="0"/>
              <a:t>Parent </a:t>
            </a:r>
            <a:r>
              <a:rPr lang="en-US" sz="2000" dirty="0"/>
              <a:t>of hard- of- hearing </a:t>
            </a:r>
            <a:r>
              <a:rPr lang="en-US" sz="2000" dirty="0" smtClean="0"/>
              <a:t>child</a:t>
            </a:r>
            <a:r>
              <a:rPr lang="el-GR" sz="2000" dirty="0" smtClean="0"/>
              <a:t> «</a:t>
            </a:r>
            <a:r>
              <a:rPr lang="el-GR" sz="2000" dirty="0"/>
              <a:t>Μ</a:t>
            </a:r>
            <a:r>
              <a:rPr lang="en-US" sz="2000" dirty="0" err="1"/>
              <a:t>ainstreaming</a:t>
            </a:r>
            <a:r>
              <a:rPr lang="en-US" sz="2000" dirty="0"/>
              <a:t> </a:t>
            </a:r>
            <a:r>
              <a:rPr lang="el-GR" sz="2000" dirty="0" smtClean="0"/>
              <a:t>              </a:t>
            </a:r>
            <a:r>
              <a:rPr lang="en-US" sz="2000" dirty="0" smtClean="0"/>
              <a:t>the </a:t>
            </a:r>
            <a:r>
              <a:rPr lang="en-US" sz="2000" dirty="0"/>
              <a:t>student who is deaf or hard- </a:t>
            </a:r>
            <a:r>
              <a:rPr lang="en-US" sz="2000" dirty="0" smtClean="0"/>
              <a:t>of-hearing</a:t>
            </a:r>
            <a:r>
              <a:rPr lang="el-GR" sz="2400" dirty="0" smtClean="0">
                <a:latin typeface="+mn-lt"/>
              </a:rPr>
              <a:t/>
            </a:r>
            <a:br>
              <a:rPr lang="el-GR" sz="2400" dirty="0" smtClean="0">
                <a:latin typeface="+mn-lt"/>
              </a:rPr>
            </a:br>
            <a:r>
              <a:rPr lang="en-US" sz="2400" dirty="0" smtClean="0">
                <a:latin typeface="+mn-lt"/>
              </a:rPr>
              <a:t>Linda Dye, M.A..CCC-A, Director of CCHAT Center, San </a:t>
            </a:r>
            <a:r>
              <a:rPr lang="el-GR" sz="2400" dirty="0" smtClean="0">
                <a:latin typeface="+mn-lt"/>
              </a:rPr>
              <a:t>                  </a:t>
            </a:r>
            <a:r>
              <a:rPr lang="en-US" sz="2400" dirty="0" smtClean="0">
                <a:latin typeface="+mn-lt"/>
              </a:rPr>
              <a:t>Diego</a:t>
            </a:r>
            <a:r>
              <a:rPr lang="el-GR" sz="2400" dirty="0" smtClean="0">
                <a:latin typeface="+mn-lt"/>
              </a:rPr>
              <a:t> </a:t>
            </a:r>
            <a:r>
              <a:rPr lang="en-US" sz="2400" dirty="0" smtClean="0">
                <a:latin typeface="+mn-lt"/>
              </a:rPr>
              <a:t>January 2002</a:t>
            </a:r>
            <a:endParaRPr lang="el-GR" sz="2400" dirty="0">
              <a:latin typeface="+mn-lt"/>
            </a:endParaRPr>
          </a:p>
        </p:txBody>
      </p:sp>
    </p:spTree>
    <p:extLst>
      <p:ext uri="{BB962C8B-B14F-4D97-AF65-F5344CB8AC3E}">
        <p14:creationId xmlns:p14="http://schemas.microsoft.com/office/powerpoint/2010/main" val="344247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1"/>
                </a:solidFill>
              </a:rPr>
              <a:t>          </a:t>
            </a:r>
            <a:r>
              <a:rPr lang="el-GR" b="1" dirty="0" err="1" smtClean="0">
                <a:solidFill>
                  <a:schemeClr val="tx1"/>
                </a:solidFill>
              </a:rPr>
              <a:t>Ευχαριστω</a:t>
            </a:r>
            <a:endParaRPr lang="en-US" sz="1800" dirty="0"/>
          </a:p>
        </p:txBody>
      </p:sp>
      <p:sp>
        <p:nvSpPr>
          <p:cNvPr id="4" name="Text Placeholder 3"/>
          <p:cNvSpPr>
            <a:spLocks noGrp="1"/>
          </p:cNvSpPr>
          <p:nvPr>
            <p:ph type="body" idx="1"/>
          </p:nvPr>
        </p:nvSpPr>
        <p:spPr>
          <a:xfrm>
            <a:off x="2743200" y="4653136"/>
            <a:ext cx="5645224" cy="1509712"/>
          </a:xfrm>
        </p:spPr>
        <p:txBody>
          <a:bodyPr>
            <a:normAutofit/>
          </a:bodyPr>
          <a:lstStyle/>
          <a:p>
            <a:pPr algn="r"/>
            <a:r>
              <a:rPr lang="el-GR" sz="2400" dirty="0" smtClean="0"/>
              <a:t> </a:t>
            </a:r>
            <a:r>
              <a:rPr lang="en-US" sz="2400" dirty="0" smtClean="0"/>
              <a:t>christini.yiasemi@gmail.com</a:t>
            </a:r>
            <a:endParaRPr lang="en-US" sz="2400" dirty="0"/>
          </a:p>
        </p:txBody>
      </p:sp>
    </p:spTree>
    <p:extLst>
      <p:ext uri="{BB962C8B-B14F-4D97-AF65-F5344CB8AC3E}">
        <p14:creationId xmlns:p14="http://schemas.microsoft.com/office/powerpoint/2010/main" val="103332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320"/>
            <a:ext cx="7818072" cy="6467048"/>
          </a:xfrm>
        </p:spPr>
        <p:txBody>
          <a:bodyPr>
            <a:normAutofit fontScale="90000"/>
          </a:bodyPr>
          <a:lstStyle/>
          <a:p>
            <a:r>
              <a:rPr lang="el-GR" sz="2400" dirty="0" smtClean="0"/>
              <a:t>                                             </a:t>
            </a:r>
            <a:br>
              <a:rPr lang="el-GR" sz="2400" dirty="0" smtClean="0"/>
            </a:br>
            <a:r>
              <a:rPr lang="el-GR" sz="2400" dirty="0"/>
              <a:t/>
            </a:r>
            <a:br>
              <a:rPr lang="el-GR" sz="2400" dirty="0"/>
            </a:br>
            <a:r>
              <a:rPr lang="el-GR" sz="2400" dirty="0" smtClean="0"/>
              <a:t/>
            </a:r>
            <a:br>
              <a:rPr lang="el-GR" sz="2400" dirty="0" smtClean="0"/>
            </a:br>
            <a:r>
              <a:rPr lang="el-GR" sz="2400" dirty="0" smtClean="0"/>
              <a:t>			</a:t>
            </a:r>
            <a:r>
              <a:rPr lang="el-GR" sz="2400" b="1" dirty="0" smtClean="0"/>
              <a:t>Η εικόνα του  παιδιού</a:t>
            </a:r>
            <a:br>
              <a:rPr lang="el-GR" sz="2400" b="1" dirty="0" smtClean="0"/>
            </a:br>
            <a:r>
              <a:rPr lang="el-GR" sz="2400" dirty="0" smtClean="0"/>
              <a:t/>
            </a:r>
            <a:br>
              <a:rPr lang="el-GR" sz="2400" dirty="0" smtClean="0"/>
            </a:br>
            <a:r>
              <a:rPr lang="el-GR" sz="2400" dirty="0" smtClean="0"/>
              <a:t>Τα παιδιά με απώλεια ακοής παρουσιάζουν δυσκολίες στην επικοινωνία τους  και αυτό έχει άμεσες επιπτώσεις στη σχολική τους επίδοση αλλά και στη λειτουργία τους  γενικά μέσα στο σχολείο, όπως:</a:t>
            </a:r>
            <a:br>
              <a:rPr lang="el-GR" sz="2400" dirty="0" smtClean="0"/>
            </a:br>
            <a:r>
              <a:rPr lang="el-GR" sz="2400" dirty="0" smtClean="0"/>
              <a:t/>
            </a:r>
            <a:br>
              <a:rPr lang="el-GR" sz="2400" dirty="0" smtClean="0"/>
            </a:br>
            <a:r>
              <a:rPr lang="el-GR" sz="2400" dirty="0" smtClean="0"/>
              <a:t>	</a:t>
            </a:r>
            <a:r>
              <a:rPr lang="el-GR" sz="3200" b="1" dirty="0" smtClean="0"/>
              <a:t>1.</a:t>
            </a:r>
            <a:r>
              <a:rPr lang="el-GR" sz="2400" dirty="0" smtClean="0"/>
              <a:t>Επικοινωνία  και παιχνίδι στο διάλειμμα με τα άλλα 	παιδιά</a:t>
            </a:r>
            <a:br>
              <a:rPr lang="el-GR" sz="2400" dirty="0" smtClean="0"/>
            </a:br>
            <a:r>
              <a:rPr lang="el-GR" sz="2400" dirty="0"/>
              <a:t>	</a:t>
            </a:r>
            <a:r>
              <a:rPr lang="el-GR" sz="3200" b="1" dirty="0" smtClean="0"/>
              <a:t>2.</a:t>
            </a:r>
            <a:r>
              <a:rPr lang="el-GR" sz="2400" dirty="0" smtClean="0"/>
              <a:t>Αλληλεπίδραση (λεκτική) με τους συμμαθητές τους 	κατά τη διάρκεια του μαθήματος.</a:t>
            </a:r>
            <a:r>
              <a:rPr lang="el-GR" sz="2400" dirty="0"/>
              <a:t/>
            </a:r>
            <a:br>
              <a:rPr lang="el-GR" sz="2400" dirty="0"/>
            </a:br>
            <a:r>
              <a:rPr lang="el-GR" sz="2400" dirty="0" smtClean="0"/>
              <a:t>	</a:t>
            </a:r>
            <a:r>
              <a:rPr lang="el-GR" sz="2800" b="1" dirty="0" smtClean="0"/>
              <a:t>3.</a:t>
            </a:r>
            <a:r>
              <a:rPr lang="el-GR" sz="2400" dirty="0" smtClean="0"/>
              <a:t>Κατανόηση μαθήματος (προφορικά και γραπτά).</a:t>
            </a:r>
            <a:r>
              <a:rPr lang="el-GR" sz="2400" dirty="0"/>
              <a:t/>
            </a:r>
            <a:br>
              <a:rPr lang="el-GR" sz="2400" dirty="0"/>
            </a:br>
            <a:r>
              <a:rPr lang="el-GR" sz="2400" dirty="0" smtClean="0"/>
              <a:t>	</a:t>
            </a:r>
            <a:r>
              <a:rPr lang="el-GR" sz="3100" b="1" dirty="0" smtClean="0"/>
              <a:t>4</a:t>
            </a:r>
            <a:r>
              <a:rPr lang="el-GR" sz="2700" b="1" dirty="0" smtClean="0"/>
              <a:t>.</a:t>
            </a:r>
            <a:r>
              <a:rPr lang="el-GR" sz="2700" dirty="0" smtClean="0"/>
              <a:t>Κουράζονται </a:t>
            </a:r>
            <a:r>
              <a:rPr lang="el-GR" sz="2700" dirty="0"/>
              <a:t>πολύ από τη διαδικασία της </a:t>
            </a:r>
            <a:r>
              <a:rPr lang="el-GR" sz="2700" dirty="0" smtClean="0"/>
              <a:t>	</a:t>
            </a:r>
            <a:r>
              <a:rPr lang="el-GR" sz="2700" dirty="0" err="1" smtClean="0"/>
              <a:t>χειλανάγνωσης</a:t>
            </a:r>
            <a:r>
              <a:rPr lang="el-GR" sz="2700" dirty="0"/>
              <a:t>, από το φόρτο διαβάσματος</a:t>
            </a:r>
            <a:r>
              <a:rPr lang="el-GR" sz="2700" dirty="0" smtClean="0"/>
              <a:t>, </a:t>
            </a:r>
            <a:r>
              <a:rPr lang="el-GR" sz="2700" dirty="0"/>
              <a:t>το </a:t>
            </a:r>
            <a:r>
              <a:rPr lang="el-GR" sz="2700" dirty="0" smtClean="0"/>
              <a:t>	φόρτο </a:t>
            </a:r>
            <a:r>
              <a:rPr lang="el-GR" sz="2700" dirty="0"/>
              <a:t>της </a:t>
            </a:r>
            <a:r>
              <a:rPr lang="el-GR" sz="2700" dirty="0" smtClean="0"/>
              <a:t>ύλης, και από </a:t>
            </a:r>
            <a:r>
              <a:rPr lang="el-GR" sz="2700" dirty="0"/>
              <a:t>το </a:t>
            </a:r>
            <a:r>
              <a:rPr lang="el-GR" sz="2700" dirty="0" smtClean="0"/>
              <a:t>θόρυβο </a:t>
            </a:r>
            <a:r>
              <a:rPr lang="en-US" sz="2700" dirty="0" smtClean="0"/>
              <a:t>(</a:t>
            </a:r>
            <a:r>
              <a:rPr lang="el-GR" sz="2700" dirty="0" smtClean="0"/>
              <a:t>συχνά 	αφαιρούνται</a:t>
            </a:r>
            <a:r>
              <a:rPr lang="el-GR" sz="2000" dirty="0" smtClean="0"/>
              <a:t>). </a:t>
            </a:r>
            <a:r>
              <a:rPr lang="el-GR" sz="2000" dirty="0"/>
              <a:t/>
            </a:r>
            <a:br>
              <a:rPr lang="el-GR" sz="2000" dirty="0"/>
            </a:br>
            <a:r>
              <a:rPr lang="el-GR" sz="2400" dirty="0"/>
              <a:t/>
            </a:r>
            <a:br>
              <a:rPr lang="el-GR" sz="2400" dirty="0"/>
            </a:br>
            <a:r>
              <a:rPr lang="el-GR" sz="2400" dirty="0" smtClean="0"/>
              <a:t/>
            </a:r>
            <a:br>
              <a:rPr lang="el-GR" sz="2400" dirty="0" smtClean="0"/>
            </a:br>
            <a:r>
              <a:rPr lang="el-GR" sz="2400" dirty="0" smtClean="0"/>
              <a:t/>
            </a:r>
            <a:br>
              <a:rPr lang="el-GR" sz="2400" dirty="0" smtClean="0"/>
            </a:br>
            <a:endParaRPr lang="el-GR" sz="2400" dirty="0"/>
          </a:p>
        </p:txBody>
      </p:sp>
    </p:spTree>
    <p:extLst>
      <p:ext uri="{BB962C8B-B14F-4D97-AF65-F5344CB8AC3E}">
        <p14:creationId xmlns:p14="http://schemas.microsoft.com/office/powerpoint/2010/main" val="2944356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992888" cy="6984776"/>
          </a:xfrm>
        </p:spPr>
        <p:txBody>
          <a:bodyPr>
            <a:normAutofit fontScale="90000"/>
          </a:bodyPr>
          <a:lstStyle/>
          <a:p>
            <a:pPr marL="82296" indent="0"/>
            <a:r>
              <a:rPr lang="el-GR" sz="1800" b="1" dirty="0" smtClean="0"/>
              <a:t>                                                            </a:t>
            </a:r>
            <a:br>
              <a:rPr lang="el-GR" sz="1800" b="1" dirty="0" smtClean="0"/>
            </a:br>
            <a:r>
              <a:rPr lang="el-GR" sz="1800" b="1" dirty="0"/>
              <a:t>	</a:t>
            </a:r>
            <a:r>
              <a:rPr lang="el-GR" sz="1800" b="1" dirty="0" smtClean="0"/>
              <a:t>		</a:t>
            </a:r>
            <a:r>
              <a:rPr lang="el-GR" sz="2400" b="1" dirty="0" smtClean="0"/>
              <a:t>Δυσκολίες</a:t>
            </a:r>
            <a:br>
              <a:rPr lang="el-GR" sz="2400" b="1" dirty="0" smtClean="0"/>
            </a:br>
            <a:r>
              <a:rPr lang="el-GR" sz="2400" dirty="0" smtClean="0"/>
              <a:t/>
            </a:r>
            <a:br>
              <a:rPr lang="el-GR" sz="2400" dirty="0" smtClean="0"/>
            </a:br>
            <a:r>
              <a:rPr lang="el-GR" sz="2400" b="1" dirty="0" smtClean="0"/>
              <a:t>1.</a:t>
            </a:r>
            <a:r>
              <a:rPr lang="el-GR" sz="2400" dirty="0" smtClean="0"/>
              <a:t>Δεν ακούνε την ομιλία ακέραιη. Ακούνε κάποια από τα φωνήματα της γλώσσας μας και η ομιλία μας φτάνει στα αυτιά τους ελλιπής ή ακόμα και μη κατανοητή.</a:t>
            </a:r>
            <a:br>
              <a:rPr lang="el-GR" sz="2400" dirty="0" smtClean="0"/>
            </a:br>
            <a:r>
              <a:rPr lang="el-GR" sz="2400" b="1" dirty="0" smtClean="0"/>
              <a:t>2.</a:t>
            </a:r>
            <a:r>
              <a:rPr lang="el-GR" sz="2400" dirty="0" smtClean="0"/>
              <a:t>Ο θόρυβος τους ενοχλεί αλλά και τους παρεμποδίζει να ακούσουν.</a:t>
            </a:r>
            <a:br>
              <a:rPr lang="el-GR" sz="2400" dirty="0" smtClean="0"/>
            </a:br>
            <a:r>
              <a:rPr lang="el-GR" sz="2400" b="1" dirty="0" smtClean="0"/>
              <a:t>3</a:t>
            </a:r>
            <a:r>
              <a:rPr lang="el-GR" sz="2400" dirty="0" smtClean="0"/>
              <a:t>.Δεν διακρίνουν τη σημασία λέξεων που είναι ομώνυμες, </a:t>
            </a:r>
            <a:br>
              <a:rPr lang="el-GR" sz="2400" dirty="0" smtClean="0"/>
            </a:br>
            <a:r>
              <a:rPr lang="el-GR" sz="2400" dirty="0" smtClean="0"/>
              <a:t>π.χ. </a:t>
            </a:r>
            <a:r>
              <a:rPr lang="el-GR" sz="2400" b="1" dirty="0" smtClean="0"/>
              <a:t>κλίμα-κλήμα, φίλο-φύλο </a:t>
            </a:r>
            <a:r>
              <a:rPr lang="el-GR" sz="2400" dirty="0" smtClean="0"/>
              <a:t>κ.τ.λ.</a:t>
            </a:r>
            <a:br>
              <a:rPr lang="el-GR" sz="2400" dirty="0" smtClean="0"/>
            </a:br>
            <a:r>
              <a:rPr lang="el-GR" sz="2400" b="1" dirty="0" smtClean="0"/>
              <a:t>4.</a:t>
            </a:r>
            <a:r>
              <a:rPr lang="el-GR" sz="2400" dirty="0" smtClean="0"/>
              <a:t>Δεν διακρίνουν τον τονισμό των λέξεων και μπορεί να καταλάβουν λάθος νόημα, π.χ. </a:t>
            </a:r>
            <a:r>
              <a:rPr lang="el-GR" sz="2400" b="1" dirty="0" smtClean="0"/>
              <a:t> χάλια-χαλιά  </a:t>
            </a:r>
            <a:r>
              <a:rPr lang="el-GR" sz="2400" dirty="0" smtClean="0"/>
              <a:t/>
            </a:r>
            <a:br>
              <a:rPr lang="el-GR" sz="2400" dirty="0" smtClean="0"/>
            </a:br>
            <a:r>
              <a:rPr lang="el-GR" sz="2400" b="1" dirty="0" smtClean="0"/>
              <a:t>5.</a:t>
            </a:r>
            <a:r>
              <a:rPr lang="el-GR" sz="2400" dirty="0"/>
              <a:t>Δ</a:t>
            </a:r>
            <a:r>
              <a:rPr lang="el-GR" sz="2400" dirty="0" smtClean="0"/>
              <a:t>εν διακρίνουν(ξεχωρίζουν) τα χειλικά σύμφωνα ( π.χ</a:t>
            </a:r>
            <a:r>
              <a:rPr lang="el-GR" sz="2400" b="1" dirty="0" smtClean="0"/>
              <a:t>. </a:t>
            </a:r>
            <a:r>
              <a:rPr lang="el-GR" sz="2400" b="1" dirty="0" err="1" smtClean="0"/>
              <a:t>μάμα</a:t>
            </a:r>
            <a:r>
              <a:rPr lang="el-GR" sz="2400" b="1" dirty="0" smtClean="0"/>
              <a:t>-παπάς) </a:t>
            </a:r>
            <a:r>
              <a:rPr lang="el-GR" sz="2400" dirty="0" smtClean="0"/>
              <a:t>και δεν βλέπουν τα λαρυγγικά σύμφωνα.</a:t>
            </a:r>
            <a:br>
              <a:rPr lang="el-GR" sz="2400" dirty="0" smtClean="0"/>
            </a:br>
            <a:r>
              <a:rPr lang="el-GR" sz="2400" b="1" dirty="0" smtClean="0"/>
              <a:t>6.</a:t>
            </a:r>
            <a:r>
              <a:rPr lang="el-GR" sz="2400" dirty="0" smtClean="0"/>
              <a:t>Παρουσιάζουν φτωχή ακουστική μνήμη γι αυτό χρειάζονται πολλές  επαναλήψεις  μέχρι να μάθουν να θυμούνται καινούργιες λέξεις.</a:t>
            </a:r>
            <a:br>
              <a:rPr lang="el-GR" sz="2400" dirty="0" smtClean="0"/>
            </a:br>
            <a:r>
              <a:rPr lang="el-GR" sz="2400" b="1" dirty="0" smtClean="0"/>
              <a:t>7.</a:t>
            </a:r>
            <a:r>
              <a:rPr lang="el-GR" sz="2400" dirty="0" smtClean="0"/>
              <a:t>Εύκολες ή ευνόητες λέξεις συχνά τους είναι άγνωστες (π.χ. η λέξη πεζοδρόμιο που  τη συναντούμε συχνά  μπορεί για το παιδί με απώλεια ακοής να ερμηνευθεί ή να χρησιμοποιηθεί λάθος, όπως πεζόδρομος, αεροδρόμιο). </a:t>
            </a:r>
            <a:br>
              <a:rPr lang="el-GR" sz="2400" dirty="0" smtClean="0"/>
            </a:br>
            <a:r>
              <a:rPr lang="el-GR" sz="2400" b="1" dirty="0" smtClean="0"/>
              <a:t/>
            </a:r>
            <a:br>
              <a:rPr lang="el-GR" sz="2400" b="1" dirty="0" smtClean="0"/>
            </a:br>
            <a:endParaRPr lang="el-GR" sz="2400" dirty="0"/>
          </a:p>
        </p:txBody>
      </p:sp>
    </p:spTree>
    <p:extLst>
      <p:ext uri="{BB962C8B-B14F-4D97-AF65-F5344CB8AC3E}">
        <p14:creationId xmlns:p14="http://schemas.microsoft.com/office/powerpoint/2010/main" val="221725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2218576"/>
          </a:xfrm>
        </p:spPr>
        <p:txBody>
          <a:bodyPr>
            <a:normAutofit/>
          </a:bodyPr>
          <a:lstStyle/>
          <a:p>
            <a:r>
              <a:rPr lang="el-GR" sz="2200" b="1" dirty="0" smtClean="0"/>
              <a:t>                               		Ο θόρυβος</a:t>
            </a:r>
            <a:br>
              <a:rPr lang="el-GR" sz="2200" b="1" dirty="0" smtClean="0"/>
            </a:br>
            <a:r>
              <a:rPr lang="el-GR" sz="2200" dirty="0" smtClean="0"/>
              <a:t/>
            </a:r>
            <a:br>
              <a:rPr lang="el-GR" sz="2200" dirty="0" smtClean="0"/>
            </a:br>
            <a:r>
              <a:rPr lang="el-GR" sz="2200" dirty="0" smtClean="0"/>
              <a:t>Τα ακουστικά μεγαλώνουν όλους τους θορύβους</a:t>
            </a:r>
            <a:r>
              <a:rPr lang="el-GR" sz="2200" dirty="0"/>
              <a:t>! </a:t>
            </a:r>
            <a:r>
              <a:rPr lang="el-GR" sz="2200" dirty="0" smtClean="0"/>
              <a:t>Μπορεί να προκαλέσουν πονοκέφαλο, δυσφορία ή κούραση. Χάνουν </a:t>
            </a:r>
            <a:r>
              <a:rPr lang="el-GR" sz="2200" dirty="0"/>
              <a:t>πολύτιμες πληροφορίες από το μάθημα.</a:t>
            </a:r>
            <a:endParaRPr lang="en-US" sz="2200" dirty="0"/>
          </a:p>
        </p:txBody>
      </p:sp>
      <p:pic>
        <p:nvPicPr>
          <p:cNvPr id="6146" name="Picture 2" descr="https://tse1.mm.bing.net/th?&amp;id=OIP.M396dd5223d5fcfb87ea091d2421140a7H0&amp;w=300&amp;h=208&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624" y="2924944"/>
            <a:ext cx="4469520" cy="30988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amp;id=OIP.M0c21a533ed38777143813c28a32d9806o0&amp;w=250&amp;h=250&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83753"/>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40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4720568" cy="864096"/>
          </a:xfrm>
        </p:spPr>
        <p:txBody>
          <a:bodyPr>
            <a:normAutofit/>
          </a:bodyPr>
          <a:lstStyle/>
          <a:p>
            <a:r>
              <a:rPr lang="el-GR" sz="2200" b="1" dirty="0" smtClean="0"/>
              <a:t>Οι αφηρημένες έννοιες (μη ορατές)</a:t>
            </a:r>
            <a:endParaRPr lang="en-US" sz="2200" b="1" dirty="0"/>
          </a:p>
        </p:txBody>
      </p:sp>
      <p:sp>
        <p:nvSpPr>
          <p:cNvPr id="3" name="Content Placeholder 2"/>
          <p:cNvSpPr>
            <a:spLocks noGrp="1"/>
          </p:cNvSpPr>
          <p:nvPr>
            <p:ph idx="1"/>
          </p:nvPr>
        </p:nvSpPr>
        <p:spPr>
          <a:xfrm>
            <a:off x="1043608" y="908720"/>
            <a:ext cx="7920880" cy="4896544"/>
          </a:xfrm>
        </p:spPr>
        <p:txBody>
          <a:bodyPr>
            <a:noAutofit/>
          </a:bodyPr>
          <a:lstStyle/>
          <a:p>
            <a:pPr marL="82296" indent="0">
              <a:buNone/>
            </a:pPr>
            <a:r>
              <a:rPr lang="el-GR" sz="2200" b="1" dirty="0" smtClean="0"/>
              <a:t>Δυσκολεύουν την απόκτηση γνώσεων σε όλα τα μαθήματα:</a:t>
            </a:r>
          </a:p>
          <a:p>
            <a:r>
              <a:rPr lang="el-GR" sz="2200" dirty="0" smtClean="0"/>
              <a:t>Χρονικές έννοιες</a:t>
            </a:r>
            <a:r>
              <a:rPr lang="el-GR" sz="2200" b="1" dirty="0" smtClean="0"/>
              <a:t> </a:t>
            </a:r>
            <a:r>
              <a:rPr lang="el-GR" sz="2200" dirty="0"/>
              <a:t>(μέρες, μήνες, εποχές, χρονολογίες, πριν, </a:t>
            </a:r>
            <a:r>
              <a:rPr lang="el-GR" sz="2200" dirty="0" smtClean="0"/>
              <a:t>μετά, </a:t>
            </a:r>
            <a:r>
              <a:rPr lang="el-GR" sz="2200" dirty="0"/>
              <a:t>τώρα, αύριο, σήμερα, χθες, τους  διάφορους χρόνους, ιστορικά γεγονότα, κ.τ.λ</a:t>
            </a:r>
            <a:r>
              <a:rPr lang="el-GR" sz="2200" dirty="0" smtClean="0"/>
              <a:t>.),</a:t>
            </a:r>
          </a:p>
          <a:p>
            <a:pPr marL="82296" indent="0">
              <a:buNone/>
            </a:pPr>
            <a:r>
              <a:rPr lang="el-GR" sz="2200" dirty="0" smtClean="0"/>
              <a:t>Δυσκολεύονται </a:t>
            </a:r>
            <a:r>
              <a:rPr lang="el-GR" sz="2200" dirty="0"/>
              <a:t>να κατανοήσουν έννοιες που δεν είναι απτές, όπως:</a:t>
            </a:r>
            <a:r>
              <a:rPr lang="el-GR" sz="2200" b="1" dirty="0"/>
              <a:t> </a:t>
            </a:r>
            <a:endParaRPr lang="el-GR" sz="2200" b="1" dirty="0" smtClean="0"/>
          </a:p>
          <a:p>
            <a:r>
              <a:rPr lang="el-GR" sz="2200" b="1" dirty="0" smtClean="0"/>
              <a:t>  </a:t>
            </a:r>
            <a:r>
              <a:rPr lang="el-GR" sz="2200" dirty="0" smtClean="0"/>
              <a:t>συναισθήματα</a:t>
            </a:r>
            <a:r>
              <a:rPr lang="el-GR" sz="2200" dirty="0"/>
              <a:t/>
            </a:r>
            <a:br>
              <a:rPr lang="el-GR" sz="2200" dirty="0"/>
            </a:br>
            <a:r>
              <a:rPr lang="el-GR" sz="2200" dirty="0"/>
              <a:t>Παρομοιώσεις</a:t>
            </a:r>
          </a:p>
          <a:p>
            <a:r>
              <a:rPr lang="el-GR" sz="2200" dirty="0"/>
              <a:t>Μεταφορές</a:t>
            </a:r>
          </a:p>
          <a:p>
            <a:r>
              <a:rPr lang="el-GR" sz="2200" dirty="0" smtClean="0"/>
              <a:t>Προσωποποιήσεις</a:t>
            </a:r>
            <a:endParaRPr lang="en-US" sz="2200" dirty="0" smtClean="0"/>
          </a:p>
          <a:p>
            <a:r>
              <a:rPr lang="el-GR" sz="2200" dirty="0"/>
              <a:t>Αντωνυμίες </a:t>
            </a:r>
            <a:endParaRPr lang="el-GR" sz="2200" dirty="0" smtClean="0"/>
          </a:p>
          <a:p>
            <a:r>
              <a:rPr lang="el-GR" sz="2200" dirty="0" smtClean="0"/>
              <a:t>Δευτερεύουσες προτάσεις</a:t>
            </a:r>
          </a:p>
          <a:p>
            <a:r>
              <a:rPr lang="el-GR" sz="2200" dirty="0" smtClean="0"/>
              <a:t>Πλάγιος λόγος</a:t>
            </a:r>
          </a:p>
          <a:p>
            <a:r>
              <a:rPr lang="el-GR" sz="2200" dirty="0" smtClean="0"/>
              <a:t>Προτάσεις ή φράσεις που δηλώνουν χιούμορ ή ειρωνεία</a:t>
            </a:r>
          </a:p>
          <a:p>
            <a:r>
              <a:rPr lang="el-GR" sz="2200" dirty="0" smtClean="0"/>
              <a:t>Σύνθετες προτάσεις</a:t>
            </a:r>
          </a:p>
        </p:txBody>
      </p:sp>
    </p:spTree>
    <p:extLst>
      <p:ext uri="{BB962C8B-B14F-4D97-AF65-F5344CB8AC3E}">
        <p14:creationId xmlns:p14="http://schemas.microsoft.com/office/powerpoint/2010/main" val="4687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5760"/>
            <a:ext cx="7498080" cy="1143000"/>
          </a:xfrm>
        </p:spPr>
        <p:txBody>
          <a:bodyPr>
            <a:normAutofit/>
          </a:bodyPr>
          <a:lstStyle/>
          <a:p>
            <a:r>
              <a:rPr lang="el-GR" sz="2400" b="1" dirty="0" smtClean="0">
                <a:solidFill>
                  <a:schemeClr val="tx1"/>
                </a:solidFill>
              </a:rPr>
              <a:t>          		Ευκαιριακή μάθηση</a:t>
            </a:r>
            <a:endParaRPr lang="en-US" sz="2400" dirty="0"/>
          </a:p>
        </p:txBody>
      </p:sp>
      <p:sp>
        <p:nvSpPr>
          <p:cNvPr id="3" name="Content Placeholder 2"/>
          <p:cNvSpPr>
            <a:spLocks noGrp="1"/>
          </p:cNvSpPr>
          <p:nvPr>
            <p:ph idx="1"/>
          </p:nvPr>
        </p:nvSpPr>
        <p:spPr>
          <a:xfrm>
            <a:off x="1115616" y="1772816"/>
            <a:ext cx="7956376" cy="4320480"/>
          </a:xfrm>
        </p:spPr>
        <p:txBody>
          <a:bodyPr>
            <a:noAutofit/>
          </a:bodyPr>
          <a:lstStyle/>
          <a:p>
            <a:r>
              <a:rPr lang="el-GR" sz="2200" dirty="0"/>
              <a:t>Είναι η μάθηση που παίρνουν τα </a:t>
            </a:r>
            <a:r>
              <a:rPr lang="el-GR" sz="2200" dirty="0" err="1"/>
              <a:t>ακούοντα</a:t>
            </a:r>
            <a:r>
              <a:rPr lang="el-GR" sz="2200" dirty="0"/>
              <a:t> παιδιά από το περιβάλλον τους. </a:t>
            </a:r>
            <a:endParaRPr lang="el-GR" sz="2200" dirty="0" smtClean="0"/>
          </a:p>
          <a:p>
            <a:r>
              <a:rPr lang="el-GR" sz="2200" dirty="0" smtClean="0"/>
              <a:t>Η </a:t>
            </a:r>
            <a:r>
              <a:rPr lang="el-GR" sz="2200" dirty="0"/>
              <a:t>έλλειψη της προκαλεί μεγάλες δυσκολίες στην επικοινωνία των παιδιών με ακουστική </a:t>
            </a:r>
            <a:r>
              <a:rPr lang="el-GR" sz="2200" dirty="0" smtClean="0"/>
              <a:t>απώλεια.</a:t>
            </a:r>
          </a:p>
          <a:p>
            <a:r>
              <a:rPr lang="el-GR" sz="2200" dirty="0" smtClean="0"/>
              <a:t>Στο </a:t>
            </a:r>
            <a:r>
              <a:rPr lang="el-GR" sz="2200" dirty="0"/>
              <a:t>σχολείο η έλλειψη της δυσκολεύει πολύ  τη μάθηση. Έτσι  οτιδήποτε χάνει το παιδί λόγω της απουσίας της ευκαιριακής μάθησης </a:t>
            </a:r>
            <a:r>
              <a:rPr lang="el-GR" sz="2200" b="1" dirty="0"/>
              <a:t>πρέπει να το διδάσκεται</a:t>
            </a:r>
            <a:r>
              <a:rPr lang="el-GR" sz="2200" dirty="0"/>
              <a:t>,</a:t>
            </a:r>
            <a:br>
              <a:rPr lang="el-GR" sz="2200" dirty="0"/>
            </a:br>
            <a:r>
              <a:rPr lang="el-GR" sz="2200" dirty="0"/>
              <a:t>διαφορετικά  </a:t>
            </a:r>
            <a:r>
              <a:rPr lang="el-GR" sz="2200" dirty="0" smtClean="0"/>
              <a:t>θα ήταν αδύνατη η  </a:t>
            </a:r>
            <a:r>
              <a:rPr lang="el-GR" sz="2200" dirty="0"/>
              <a:t>κατανόηση των κειμένων και γενικά όλων των πληροφοριών που </a:t>
            </a:r>
            <a:r>
              <a:rPr lang="el-GR" sz="2200" dirty="0" smtClean="0"/>
              <a:t>δέχεται το παιδί (θα υπήρχε δυσκολία </a:t>
            </a:r>
            <a:r>
              <a:rPr lang="el-GR" sz="2200" dirty="0"/>
              <a:t>σε όλα τα μαθήματα</a:t>
            </a:r>
            <a:r>
              <a:rPr lang="el-GR" sz="2200" dirty="0" smtClean="0"/>
              <a:t>). </a:t>
            </a:r>
          </a:p>
        </p:txBody>
      </p:sp>
    </p:spTree>
    <p:extLst>
      <p:ext uri="{BB962C8B-B14F-4D97-AF65-F5344CB8AC3E}">
        <p14:creationId xmlns:p14="http://schemas.microsoft.com/office/powerpoint/2010/main" val="203316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28600"/>
            <a:ext cx="7211144" cy="5638800"/>
          </a:xfrm>
        </p:spPr>
        <p:txBody>
          <a:bodyPr>
            <a:normAutofit fontScale="90000"/>
          </a:bodyPr>
          <a:lstStyle/>
          <a:p>
            <a:r>
              <a:rPr lang="el-GR" b="1" dirty="0" smtClean="0"/>
              <a:t>             </a:t>
            </a:r>
            <a:br>
              <a:rPr lang="el-GR" b="1" dirty="0" smtClean="0"/>
            </a:br>
            <a:r>
              <a:rPr lang="el-GR" b="1" dirty="0"/>
              <a:t/>
            </a:r>
            <a:br>
              <a:rPr lang="el-GR" b="1" dirty="0"/>
            </a:br>
            <a:r>
              <a:rPr lang="el-GR" b="1" dirty="0" smtClean="0"/>
              <a:t/>
            </a:r>
            <a:br>
              <a:rPr lang="el-GR" b="1" dirty="0" smtClean="0"/>
            </a:br>
            <a:r>
              <a:rPr lang="el-GR" sz="2700" b="1" dirty="0" smtClean="0"/>
              <a:t>       </a:t>
            </a:r>
            <a:r>
              <a:rPr lang="el-GR" sz="3100" b="1" dirty="0" smtClean="0"/>
              <a:t>       Η υποστηριχτική ομάδα</a:t>
            </a:r>
            <a:br>
              <a:rPr lang="el-GR" sz="3100" b="1" dirty="0" smtClean="0"/>
            </a:br>
            <a:r>
              <a:rPr lang="el-GR" sz="3100" b="1" dirty="0"/>
              <a:t/>
            </a:r>
            <a:br>
              <a:rPr lang="el-GR" sz="3100" b="1" dirty="0"/>
            </a:br>
            <a:r>
              <a:rPr lang="el-GR" sz="3100" b="1" dirty="0" smtClean="0"/>
              <a:t>Οι Γονείς</a:t>
            </a:r>
            <a:r>
              <a:rPr lang="el-GR" sz="3100" dirty="0" smtClean="0"/>
              <a:t/>
            </a:r>
            <a:br>
              <a:rPr lang="el-GR" sz="3100" dirty="0" smtClean="0"/>
            </a:br>
            <a:r>
              <a:rPr lang="el-GR" sz="3100" dirty="0" smtClean="0"/>
              <a:t>Ο Διευθυντής του σχολείου</a:t>
            </a:r>
            <a:br>
              <a:rPr lang="el-GR" sz="3100" dirty="0" smtClean="0"/>
            </a:br>
            <a:r>
              <a:rPr lang="el-GR" sz="3100" b="1" dirty="0" smtClean="0"/>
              <a:t>Η Δασκάλα της τάξης</a:t>
            </a:r>
            <a:r>
              <a:rPr lang="el-GR" sz="3100" dirty="0" smtClean="0"/>
              <a:t/>
            </a:r>
            <a:br>
              <a:rPr lang="el-GR" sz="3100" dirty="0" smtClean="0"/>
            </a:br>
            <a:r>
              <a:rPr lang="el-GR" sz="3100" dirty="0" smtClean="0"/>
              <a:t>Η Δασκάλα κωφών</a:t>
            </a:r>
            <a:br>
              <a:rPr lang="el-GR" sz="3100" dirty="0" smtClean="0"/>
            </a:br>
            <a:r>
              <a:rPr lang="el-GR" sz="3100" dirty="0" smtClean="0"/>
              <a:t>Η </a:t>
            </a:r>
            <a:r>
              <a:rPr lang="el-GR" sz="3100" dirty="0" err="1" smtClean="0"/>
              <a:t>Λογοθεραπεύτρια</a:t>
            </a:r>
            <a:r>
              <a:rPr lang="el-GR" sz="3100" dirty="0" smtClean="0"/>
              <a:t/>
            </a:r>
            <a:br>
              <a:rPr lang="el-GR" sz="3100" dirty="0" smtClean="0"/>
            </a:br>
            <a:r>
              <a:rPr lang="el-GR" sz="3100" dirty="0" smtClean="0"/>
              <a:t>Η </a:t>
            </a:r>
            <a:r>
              <a:rPr lang="el-GR" sz="3100" dirty="0" err="1" smtClean="0"/>
              <a:t>Ακουολόγος</a:t>
            </a:r>
            <a:r>
              <a:rPr lang="el-GR" sz="3100" dirty="0" smtClean="0"/>
              <a:t/>
            </a:r>
            <a:br>
              <a:rPr lang="el-GR" sz="3100" dirty="0" smtClean="0"/>
            </a:br>
            <a:r>
              <a:rPr lang="el-GR" sz="3100" dirty="0" smtClean="0"/>
              <a:t>Η Ψυχολόγος</a:t>
            </a:r>
            <a:r>
              <a:rPr lang="el-GR" sz="2700" dirty="0" smtClean="0"/>
              <a:t/>
            </a:r>
            <a:br>
              <a:rPr lang="el-GR" sz="2700" dirty="0" smtClean="0"/>
            </a:br>
            <a:r>
              <a:rPr lang="el-GR" sz="2700" dirty="0" smtClean="0"/>
              <a:t/>
            </a:r>
            <a:br>
              <a:rPr lang="el-GR" sz="2700" dirty="0" smtClean="0"/>
            </a:br>
            <a:r>
              <a:rPr lang="el-GR" dirty="0" smtClean="0"/>
              <a:t/>
            </a:r>
            <a:br>
              <a:rPr lang="el-GR" dirty="0" smtClean="0"/>
            </a:br>
            <a:endParaRPr lang="en-US" dirty="0"/>
          </a:p>
        </p:txBody>
      </p:sp>
    </p:spTree>
    <p:extLst>
      <p:ext uri="{BB962C8B-B14F-4D97-AF65-F5344CB8AC3E}">
        <p14:creationId xmlns:p14="http://schemas.microsoft.com/office/powerpoint/2010/main" val="343567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386928"/>
          </a:xfrm>
        </p:spPr>
        <p:txBody>
          <a:bodyPr>
            <a:normAutofit/>
          </a:bodyPr>
          <a:lstStyle/>
          <a:p>
            <a:r>
              <a:rPr lang="el-GR" sz="2800" b="1" dirty="0"/>
              <a:t>	</a:t>
            </a:r>
            <a:r>
              <a:rPr lang="el-GR" sz="2800" b="1" dirty="0" smtClean="0"/>
              <a:t>	Η Δασκάλα της τάξης</a:t>
            </a:r>
            <a:br>
              <a:rPr lang="el-GR" sz="2800" b="1" dirty="0" smtClean="0"/>
            </a:br>
            <a:r>
              <a:rPr lang="el-GR" sz="2800" b="1" dirty="0" smtClean="0"/>
              <a:t/>
            </a:r>
            <a:br>
              <a:rPr lang="el-GR" sz="2800" b="1" dirty="0" smtClean="0"/>
            </a:br>
            <a:r>
              <a:rPr lang="el-GR" sz="2800" b="1" dirty="0" smtClean="0"/>
              <a:t>-</a:t>
            </a:r>
            <a:r>
              <a:rPr lang="el-GR" sz="2800" dirty="0" smtClean="0"/>
              <a:t>Η σχέση σας με το παιδί</a:t>
            </a:r>
            <a:br>
              <a:rPr lang="el-GR" sz="2800" dirty="0" smtClean="0"/>
            </a:br>
            <a:r>
              <a:rPr lang="el-GR" sz="2800" dirty="0" smtClean="0"/>
              <a:t>-Η σχέση σας με τη δασκάλα κωφών </a:t>
            </a:r>
            <a:r>
              <a:rPr lang="el-GR" sz="2800" dirty="0"/>
              <a:t/>
            </a:r>
            <a:br>
              <a:rPr lang="el-GR" sz="2800" dirty="0"/>
            </a:br>
            <a:r>
              <a:rPr lang="el-GR" sz="2800" dirty="0" smtClean="0"/>
              <a:t>-Η σχέση σας με τους γονείς</a:t>
            </a:r>
            <a:br>
              <a:rPr lang="el-GR" sz="2800" dirty="0" smtClean="0"/>
            </a:br>
            <a:endParaRPr lang="el-GR" sz="2800" dirty="0"/>
          </a:p>
        </p:txBody>
      </p:sp>
    </p:spTree>
    <p:extLst>
      <p:ext uri="{BB962C8B-B14F-4D97-AF65-F5344CB8AC3E}">
        <p14:creationId xmlns:p14="http://schemas.microsoft.com/office/powerpoint/2010/main" val="595379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3981</TotalTime>
  <Words>378</Words>
  <Application>Microsoft Office PowerPoint</Application>
  <PresentationFormat>On-screen Show (4:3)</PresentationFormat>
  <Paragraphs>128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   Παιδιά με απώλεια ακοής και προκλήσεις κατά την ένταξη τους           Χριστίνα Γιασεμή                                    Ειδική Εκπαιδευτικός Κωφών</vt:lpstr>
      <vt:lpstr>                                           Το παιδί  -Μόνιμη απώλεια ακοής -Τα ακουστικά δεν αποκαθιστούν την απώλεια της ακοής. -Τα ακουστικά δεν «θεραπεύουν».</vt:lpstr>
      <vt:lpstr>                                                   Η εικόνα του  παιδιού  Τα παιδιά με απώλεια ακοής παρουσιάζουν δυσκολίες στην επικοινωνία τους  και αυτό έχει άμεσες επιπτώσεις στη σχολική τους επίδοση αλλά και στη λειτουργία τους  γενικά μέσα στο σχολείο, όπως:   1.Επικοινωνία  και παιχνίδι στο διάλειμμα με τα άλλα  παιδιά  2.Αλληλεπίδραση (λεκτική) με τους συμμαθητές τους  κατά τη διάρκεια του μαθήματος.  3.Κατανόηση μαθήματος (προφορικά και γραπτά).  4.Κουράζονται πολύ από τη διαδικασία της  χειλανάγνωσης, από το φόρτο διαβάσματος, το  φόρτο της ύλης, και από το θόρυβο (συχνά  αφαιρούνται).     </vt:lpstr>
      <vt:lpstr>                                                                Δυσκολίες  1.Δεν ακούνε την ομιλία ακέραιη. Ακούνε κάποια από τα φωνήματα της γλώσσας μας και η ομιλία μας φτάνει στα αυτιά τους ελλιπής ή ακόμα και μη κατανοητή. 2.Ο θόρυβος τους ενοχλεί αλλά και τους παρεμποδίζει να ακούσουν. 3.Δεν διακρίνουν τη σημασία λέξεων που είναι ομώνυμες,  π.χ. κλίμα-κλήμα, φίλο-φύλο κ.τ.λ. 4.Δεν διακρίνουν τον τονισμό των λέξεων και μπορεί να καταλάβουν λάθος νόημα, π.χ.  χάλια-χαλιά   5.Δεν διακρίνουν(ξεχωρίζουν) τα χειλικά σύμφωνα ( π.χ. μάμα-παπάς) και δεν βλέπουν τα λαρυγγικά σύμφωνα. 6.Παρουσιάζουν φτωχή ακουστική μνήμη γι αυτό χρειάζονται πολλές  επαναλήψεις  μέχρι να μάθουν να θυμούνται καινούργιες λέξεις. 7.Εύκολες ή ευνόητες λέξεις συχνά τους είναι άγνωστες (π.χ. η λέξη πεζοδρόμιο που  τη συναντούμε συχνά  μπορεί για το παιδί με απώλεια ακοής να ερμηνευθεί ή να χρησιμοποιηθεί λάθος, όπως πεζόδρομος, αεροδρόμιο).   </vt:lpstr>
      <vt:lpstr>                                 Ο θόρυβος  Τα ακουστικά μεγαλώνουν όλους τους θορύβους! Μπορεί να προκαλέσουν πονοκέφαλο, δυσφορία ή κούραση. Χάνουν πολύτιμες πληροφορίες από το μάθημα.</vt:lpstr>
      <vt:lpstr>Οι αφηρημένες έννοιες (μη ορατές)</vt:lpstr>
      <vt:lpstr>            Ευκαιριακή μάθηση</vt:lpstr>
      <vt:lpstr>                              Η υποστηριχτική ομάδα  Οι Γονείς Ο Διευθυντής του σχολείου Η Δασκάλα της τάξης Η Δασκάλα κωφών Η Λογοθεραπεύτρια Η Ακουολόγος Η Ψυχολόγος   </vt:lpstr>
      <vt:lpstr>  Η Δασκάλα της τάξης  -Η σχέση σας με το παιδί -Η σχέση σας με τη δασκάλα κωφών  -Η σχέση σας με τους γονείς </vt:lpstr>
      <vt:lpstr>Δασκάλα της τάξης-Δασκάλα κωφών  Συντονισμός 1. Ενημερώνετε για τον προγραμματισμό σας για να μπορέσει η δασκάλα κωφών να κάνει τις ανάλογες προσαρμογές στη διδακτέα ύλη του παιδιού. 2.Συνδιδασκαλία 3.Παρουσία δασκάλας κωφών στη τάξη για σκοπούς αξιολόγησης ή στήριξης του παιδιού (εάν το παιδί το χρειάζεται). 4.Επισκέψεις είναι καλύτερα να γίνεται ενημέρωση του παιδιού από πριν. 5.Να είστε σε εγρήγορση κάθε πρωί  αν φορεί το ακουστικό του ή αν αυτό δουλεύει.  </vt:lpstr>
      <vt:lpstr>Δασκάλα της τάξης-Παιδί  1.Το παιδί με απώλεια ακοής είναι ένας/μία από τους μαθητές σας.  2.Αντιμετωπίστε το όπως αντιμετωπίζετε κάθε παιδί της τάξης σας για να νιώθει ισότιμο. 3.Χρειάζεται συνεχή ενθάρρυνση γιατί δουλεύει πολύ για να καλύψει το φόρτο εργασίας του και αυτό προκαλεί κούραση και ένταση. Είναι σημαντικό να κρατάτε το ηθικό του παιδιού ψηλά! </vt:lpstr>
      <vt:lpstr>   Σημαντικές πληροφορίες   Μιλάτε χαμηλόφωνα. Τα ακουστικά του παιδιού μεγαλώνουν τον ήχο όσο χρειάζεται. Κρατάτε το περιβάλλον της τάξης σας ήσυχο Η θέση που κάθεται το παιδί:  1.Το  αφτί που ακούει  περισσότερο  να είναι προς τη δασκάλα. 2.Το φως να είναι απέναντι  από τη δασκάλα για να φωτίζεται το πρόσωπο της. 3. Η διαμόρφωση της τάξης: συστήνεται το σχήμα Π για τη διαμόρφωση των θρανίων (εάν αυτό δεν παρεμβαίνει στη λειτουργία  της τάξης).  4.Σύστημα  FM. Όπου είναι εφικτό το μικρόφωνο να πηγαίνει κοντά στο παιδί που μιλά. 5.Επαναλαμβάνετε εσείς τα λόγια των παιδιών όταν γίνεται συζήτηση στο μάθημα. 6.Επιλέγουμε την αίθουσα του παιδιού μακριά από φασαρία (δρόμο, αίθουσα πολλαπλής χρήσης, γήπεδο). 7.Αποφεύγεται να περπατάτε γύρω στην τάξη. Προτιμάτε να στέκεστε μπροστά  και σε κοντινή απόσταση από το παιδί για  να μπορεί να κάνει χειλανάγνωση.  </vt:lpstr>
      <vt:lpstr>     8.Η εικόνα  του προσώπου σας να είναι καθαρή  για να μπορεί το παιδί να κάνει χειλανάγνωση.Μην κρύβετε το πρόσωπο με μαλλιά ή χέρια ή βιβλίο.  9. Επαναλάβετε λέξεις κλειδιά 10. Ενθαρρύνετε τη συμμετοχή του παιδιού στη τάξη για να αποφύγετε την πιθανότητα να νιώσει ότι μειονεκτεί και για να έχετε μια συνεχή εικόνα τι παίρνει από την τάξη. 11. Επιλέγετε για διπλανό ήσυχα παιδιά που θα είναι σε θέση να βοηθήσουν το παιδί( π.χ. να του δείξουν σε ποια σελίδα είναι το μάθημα, να του πουν κάτι που δεν έχει καταλάβει ή κάποια οδηγία που δεν έχει αντιληφθεί. 12. Η χρήση φιγούρων των ηρώων της ιστορίας βοηθά να αντιληφθεί το παιδί με απώλεια ακοής ποιος ήρωας μιλά ανά πάσα στιγμή και τι ρόλο διαδραματίζει στην ιστορία. 13. Η κατανόηση βασίζεται στα επαρκή οπτικά ερεθίσματα 14. Αν παρουσιαστούν δυσκολίες στη διάρκεια του μαθήματος πάρτε σημείωση και αναφέρετε το στη δασκάλα κωφών για να βοηθήσει κι αυτή το παιδί.     </vt:lpstr>
      <vt:lpstr>Δύσκολη χειλανάγνωση</vt:lpstr>
      <vt:lpstr>Μορφασμοί προσώπου και σώματος</vt:lpstr>
      <vt:lpstr>FM System</vt:lpstr>
      <vt:lpstr>PowerPoint Presentation</vt:lpstr>
      <vt:lpstr>Συμπληρώστε τα ρήματα  και στους τρεις  χρόνους, στο ίδιο πρόσωπο και στον ίδιο αριθμό </vt:lpstr>
      <vt:lpstr>                           Εισαγωγή νέου κείμενου  Στην εισαγωγή νέου κειμένου αποφεύγετε να διαβάζουν το κείμενο τα παιδιά. Διαβάζετε εσείς το κείμενο. </vt:lpstr>
      <vt:lpstr>                                    Οι γονείς 1. Υπερφορτισμένοι 2. Αγχωμένοι 3. Απαιτητικοί 4. Αδιάφοροι 5. Θυμωμένοι 6. Δώστε ευκαιρία στους γονείς να σας πλησιάσουν γιατί το έχουν ανάγκη. 7. Μη διστάσετε να τους καλέσετε σε συνάντηση αν δεν σας πλησιάσουν αυτοί. 8. Κρατήστε τους κοντά σας γιατί είναι οι πιο σημαντικοί συνεργάτες σας! 9. Συζητήστε μαζί τους για την κατ΄οίκον εργασία και πιθανές δυσκολίες που προκύπτουν.       </vt:lpstr>
      <vt:lpstr> Τα δικά μας συναισθήματα</vt:lpstr>
      <vt:lpstr>Βιβλιογραφία Mellanie Doyle, M.Ed,  Parent of hard- of- hearing child «Μainstreaming               the student who is deaf or hard- of-hearing Linda Dye, M.A..CCC-A, Director of CCHAT Center, San                   Diego January 2002</vt:lpstr>
      <vt:lpstr>          Ευχαριστω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Ένταξη και Αντίστροφη Ένταξη Μεταξύ Γενικών Σχολείων και Σχολής Κωφών</dc:title>
  <dc:creator>Christoforos</dc:creator>
  <cp:lastModifiedBy>Administrator</cp:lastModifiedBy>
  <cp:revision>289</cp:revision>
  <dcterms:created xsi:type="dcterms:W3CDTF">2013-09-03T14:43:15Z</dcterms:created>
  <dcterms:modified xsi:type="dcterms:W3CDTF">2017-10-16T09:18:10Z</dcterms:modified>
</cp:coreProperties>
</file>