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71" r:id="rId4"/>
    <p:sldId id="261" r:id="rId5"/>
    <p:sldId id="272" r:id="rId6"/>
    <p:sldId id="273" r:id="rId7"/>
    <p:sldId id="274" r:id="rId8"/>
    <p:sldId id="275" r:id="rId9"/>
    <p:sldId id="276" r:id="rId10"/>
    <p:sldId id="264" r:id="rId11"/>
    <p:sldId id="265" r:id="rId12"/>
    <p:sldId id="266"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108" y="-3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26B6973-EB65-4E8F-A3BF-D8BE1C484B3A}" type="datetimeFigureOut">
              <a:rPr lang="en-US" smtClean="0"/>
              <a:t>10/18/2017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56A568C-8056-40B8-9D0A-4E8DB38A845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3946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6B6973-EB65-4E8F-A3BF-D8BE1C484B3A}"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6A568C-8056-40B8-9D0A-4E8DB38A8459}" type="slidenum">
              <a:rPr lang="en-US" smtClean="0"/>
              <a:t>‹#›</a:t>
            </a:fld>
            <a:endParaRPr lang="en-US"/>
          </a:p>
        </p:txBody>
      </p:sp>
    </p:spTree>
    <p:extLst>
      <p:ext uri="{BB962C8B-B14F-4D97-AF65-F5344CB8AC3E}">
        <p14:creationId xmlns:p14="http://schemas.microsoft.com/office/powerpoint/2010/main" val="9663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6B6973-EB65-4E8F-A3BF-D8BE1C484B3A}"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A568C-8056-40B8-9D0A-4E8DB38A845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7296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6B6973-EB65-4E8F-A3BF-D8BE1C484B3A}"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A568C-8056-40B8-9D0A-4E8DB38A845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11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6B6973-EB65-4E8F-A3BF-D8BE1C484B3A}"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A568C-8056-40B8-9D0A-4E8DB38A8459}" type="slidenum">
              <a:rPr lang="en-US" smtClean="0"/>
              <a:t>‹#›</a:t>
            </a:fld>
            <a:endParaRPr lang="en-US"/>
          </a:p>
        </p:txBody>
      </p:sp>
    </p:spTree>
    <p:extLst>
      <p:ext uri="{BB962C8B-B14F-4D97-AF65-F5344CB8AC3E}">
        <p14:creationId xmlns:p14="http://schemas.microsoft.com/office/powerpoint/2010/main" val="3599167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6B6973-EB65-4E8F-A3BF-D8BE1C484B3A}"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A568C-8056-40B8-9D0A-4E8DB38A845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3939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6B6973-EB65-4E8F-A3BF-D8BE1C484B3A}"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A568C-8056-40B8-9D0A-4E8DB38A845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711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6B6973-EB65-4E8F-A3BF-D8BE1C484B3A}"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A568C-8056-40B8-9D0A-4E8DB38A845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8423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6B6973-EB65-4E8F-A3BF-D8BE1C484B3A}"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A568C-8056-40B8-9D0A-4E8DB38A845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80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6B6973-EB65-4E8F-A3BF-D8BE1C484B3A}"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A568C-8056-40B8-9D0A-4E8DB38A8459}" type="slidenum">
              <a:rPr lang="en-US" smtClean="0"/>
              <a:t>‹#›</a:t>
            </a:fld>
            <a:endParaRPr lang="en-US"/>
          </a:p>
        </p:txBody>
      </p:sp>
    </p:spTree>
    <p:extLst>
      <p:ext uri="{BB962C8B-B14F-4D97-AF65-F5344CB8AC3E}">
        <p14:creationId xmlns:p14="http://schemas.microsoft.com/office/powerpoint/2010/main" val="352097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6B6973-EB65-4E8F-A3BF-D8BE1C484B3A}"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A568C-8056-40B8-9D0A-4E8DB38A845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2130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26B6973-EB65-4E8F-A3BF-D8BE1C484B3A}"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6A568C-8056-40B8-9D0A-4E8DB38A8459}" type="slidenum">
              <a:rPr lang="en-US" smtClean="0"/>
              <a:t>‹#›</a:t>
            </a:fld>
            <a:endParaRPr lang="en-US"/>
          </a:p>
        </p:txBody>
      </p:sp>
    </p:spTree>
    <p:extLst>
      <p:ext uri="{BB962C8B-B14F-4D97-AF65-F5344CB8AC3E}">
        <p14:creationId xmlns:p14="http://schemas.microsoft.com/office/powerpoint/2010/main" val="64409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6B6973-EB65-4E8F-A3BF-D8BE1C484B3A}" type="datetimeFigureOut">
              <a:rPr lang="en-US" smtClean="0"/>
              <a:t>10/18/2017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6A568C-8056-40B8-9D0A-4E8DB38A845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7862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26B6973-EB65-4E8F-A3BF-D8BE1C484B3A}" type="datetimeFigureOut">
              <a:rPr lang="en-US" smtClean="0"/>
              <a:t>10/18/2017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6A568C-8056-40B8-9D0A-4E8DB38A845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4092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6B6973-EB65-4E8F-A3BF-D8BE1C484B3A}" type="datetimeFigureOut">
              <a:rPr lang="en-US" smtClean="0"/>
              <a:t>10/18/2017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6A568C-8056-40B8-9D0A-4E8DB38A8459}" type="slidenum">
              <a:rPr lang="en-US" smtClean="0"/>
              <a:t>‹#›</a:t>
            </a:fld>
            <a:endParaRPr lang="en-US"/>
          </a:p>
        </p:txBody>
      </p:sp>
    </p:spTree>
    <p:extLst>
      <p:ext uri="{BB962C8B-B14F-4D97-AF65-F5344CB8AC3E}">
        <p14:creationId xmlns:p14="http://schemas.microsoft.com/office/powerpoint/2010/main" val="481537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6B6973-EB65-4E8F-A3BF-D8BE1C484B3A}"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6A568C-8056-40B8-9D0A-4E8DB38A845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8599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6B6973-EB65-4E8F-A3BF-D8BE1C484B3A}"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6A568C-8056-40B8-9D0A-4E8DB38A8459}" type="slidenum">
              <a:rPr lang="en-US" smtClean="0"/>
              <a:t>‹#›</a:t>
            </a:fld>
            <a:endParaRPr lang="en-US"/>
          </a:p>
        </p:txBody>
      </p:sp>
    </p:spTree>
    <p:extLst>
      <p:ext uri="{BB962C8B-B14F-4D97-AF65-F5344CB8AC3E}">
        <p14:creationId xmlns:p14="http://schemas.microsoft.com/office/powerpoint/2010/main" val="3929815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26B6973-EB65-4E8F-A3BF-D8BE1C484B3A}" type="datetimeFigureOut">
              <a:rPr lang="en-US" smtClean="0"/>
              <a:t>10/18/2017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56A568C-8056-40B8-9D0A-4E8DB38A8459}" type="slidenum">
              <a:rPr lang="en-US" smtClean="0"/>
              <a:t>‹#›</a:t>
            </a:fld>
            <a:endParaRPr lang="en-US"/>
          </a:p>
        </p:txBody>
      </p:sp>
    </p:spTree>
    <p:extLst>
      <p:ext uri="{BB962C8B-B14F-4D97-AF65-F5344CB8AC3E}">
        <p14:creationId xmlns:p14="http://schemas.microsoft.com/office/powerpoint/2010/main" val="24102009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2692398" y="3378436"/>
            <a:ext cx="6815669" cy="1515533"/>
          </a:xfrm>
        </p:spPr>
        <p:txBody>
          <a:bodyPr>
            <a:normAutofit fontScale="90000"/>
          </a:bodyPr>
          <a:lstStyle/>
          <a:p>
            <a:r>
              <a:rPr lang="el-GR" b="1" dirty="0" smtClean="0"/>
              <a:t/>
            </a:r>
            <a:br>
              <a:rPr lang="el-GR" b="1" dirty="0" smtClean="0"/>
            </a:br>
            <a:r>
              <a:rPr lang="el-GR" b="1" dirty="0"/>
              <a:t/>
            </a:r>
            <a:br>
              <a:rPr lang="el-GR" b="1" dirty="0"/>
            </a:br>
            <a:r>
              <a:rPr lang="el-GR" b="1" dirty="0" smtClean="0"/>
              <a:t/>
            </a:r>
            <a:br>
              <a:rPr lang="el-GR" b="1" dirty="0" smtClean="0"/>
            </a:br>
            <a:r>
              <a:rPr lang="el-GR" b="1" dirty="0" smtClean="0">
                <a:solidFill>
                  <a:schemeClr val="tx1"/>
                </a:solidFill>
              </a:rPr>
              <a:t/>
            </a:r>
            <a:br>
              <a:rPr lang="el-GR" b="1" dirty="0" smtClean="0">
                <a:solidFill>
                  <a:schemeClr val="tx1"/>
                </a:solidFill>
              </a:rPr>
            </a:br>
            <a:r>
              <a:rPr lang="el-GR" b="1" dirty="0" smtClean="0">
                <a:solidFill>
                  <a:schemeClr val="tx1"/>
                </a:solidFill>
              </a:rPr>
              <a:t/>
            </a:r>
            <a:br>
              <a:rPr lang="el-GR" b="1" dirty="0" smtClean="0">
                <a:solidFill>
                  <a:schemeClr val="tx1"/>
                </a:solidFill>
              </a:rPr>
            </a:br>
            <a:r>
              <a:rPr lang="el-GR" b="1" dirty="0">
                <a:solidFill>
                  <a:schemeClr val="tx1"/>
                </a:solidFill>
              </a:rPr>
              <a:t/>
            </a:r>
            <a:br>
              <a:rPr lang="el-GR" b="1" dirty="0">
                <a:solidFill>
                  <a:schemeClr val="tx1"/>
                </a:solidFill>
              </a:rPr>
            </a:br>
            <a:r>
              <a:rPr lang="en-US" b="1" dirty="0" smtClean="0">
                <a:solidFill>
                  <a:schemeClr val="tx1"/>
                </a:solidFill>
              </a:rPr>
              <a:t/>
            </a:r>
            <a:br>
              <a:rPr lang="en-US" b="1" dirty="0" smtClean="0">
                <a:solidFill>
                  <a:schemeClr val="tx1"/>
                </a:solidFill>
              </a:rPr>
            </a:br>
            <a:r>
              <a:rPr lang="en-US" b="1" dirty="0">
                <a:solidFill>
                  <a:schemeClr val="tx1"/>
                </a:solidFill>
              </a:rPr>
              <a:t/>
            </a:r>
            <a:br>
              <a:rPr lang="en-US" b="1" dirty="0">
                <a:solidFill>
                  <a:schemeClr val="tx1"/>
                </a:solidFill>
              </a:rPr>
            </a:br>
            <a:r>
              <a:rPr lang="en-US" b="1" dirty="0" smtClean="0">
                <a:solidFill>
                  <a:schemeClr val="tx1"/>
                </a:solidFill>
              </a:rPr>
              <a:t/>
            </a:r>
            <a:br>
              <a:rPr lang="en-US" b="1" dirty="0" smtClean="0">
                <a:solidFill>
                  <a:schemeClr val="tx1"/>
                </a:solidFill>
              </a:rPr>
            </a:br>
            <a:r>
              <a:rPr lang="en-US" b="1" dirty="0">
                <a:solidFill>
                  <a:schemeClr val="tx1"/>
                </a:solidFill>
              </a:rPr>
              <a:t/>
            </a:r>
            <a:br>
              <a:rPr lang="en-US" b="1" dirty="0">
                <a:solidFill>
                  <a:schemeClr val="tx1"/>
                </a:solidFill>
              </a:rPr>
            </a:br>
            <a:r>
              <a:rPr lang="en-US" b="1" dirty="0" smtClean="0">
                <a:solidFill>
                  <a:schemeClr val="tx1"/>
                </a:solidFill>
              </a:rPr>
              <a:t/>
            </a:r>
            <a:br>
              <a:rPr lang="en-US" b="1" dirty="0" smtClean="0">
                <a:solidFill>
                  <a:schemeClr val="tx1"/>
                </a:solidFill>
              </a:rPr>
            </a:br>
            <a:r>
              <a:rPr lang="en-US" b="1" dirty="0">
                <a:solidFill>
                  <a:schemeClr val="tx1"/>
                </a:solidFill>
              </a:rPr>
              <a:t/>
            </a:r>
            <a:br>
              <a:rPr lang="en-US" b="1" dirty="0">
                <a:solidFill>
                  <a:schemeClr val="tx1"/>
                </a:solidFill>
              </a:rPr>
            </a:br>
            <a:r>
              <a:rPr lang="en-US" b="1" dirty="0" smtClean="0">
                <a:solidFill>
                  <a:schemeClr val="tx1"/>
                </a:solidFill>
              </a:rPr>
              <a:t/>
            </a:r>
            <a:br>
              <a:rPr lang="en-US" b="1" dirty="0" smtClean="0">
                <a:solidFill>
                  <a:schemeClr val="tx1"/>
                </a:solidFill>
              </a:rPr>
            </a:br>
            <a:r>
              <a:rPr lang="el-GR" b="1" dirty="0" smtClean="0">
                <a:solidFill>
                  <a:schemeClr val="tx1"/>
                </a:solidFill>
              </a:rPr>
              <a:t/>
            </a:r>
            <a:br>
              <a:rPr lang="el-GR" b="1" dirty="0" smtClean="0">
                <a:solidFill>
                  <a:schemeClr val="tx1"/>
                </a:solidFill>
              </a:rPr>
            </a:br>
            <a:r>
              <a:rPr lang="el-GR" sz="4900" b="1" dirty="0">
                <a:solidFill>
                  <a:schemeClr val="tx1"/>
                </a:solidFill>
              </a:rPr>
              <a:t>Η Ένταξη παιδιών με απώλεια ακοής στη γενική </a:t>
            </a:r>
            <a:r>
              <a:rPr lang="el-GR" sz="4900" b="1" dirty="0" smtClean="0">
                <a:solidFill>
                  <a:schemeClr val="tx1"/>
                </a:solidFill>
              </a:rPr>
              <a:t>εκπαίδευση.</a:t>
            </a:r>
            <a:r>
              <a:rPr lang="el-GR" sz="4900" b="1" dirty="0">
                <a:solidFill>
                  <a:schemeClr val="tx1"/>
                </a:solidFill>
              </a:rPr>
              <a:t/>
            </a:r>
            <a:br>
              <a:rPr lang="el-GR" sz="4900" b="1" dirty="0">
                <a:solidFill>
                  <a:schemeClr val="tx1"/>
                </a:solidFill>
              </a:rPr>
            </a:br>
            <a:r>
              <a:rPr lang="el-GR" sz="4900" b="1" dirty="0">
                <a:solidFill>
                  <a:schemeClr val="tx1"/>
                </a:solidFill>
              </a:rPr>
              <a:t>Πρακτικές </a:t>
            </a:r>
            <a:r>
              <a:rPr lang="el-GR" sz="4900" b="1" dirty="0" smtClean="0">
                <a:solidFill>
                  <a:schemeClr val="tx1"/>
                </a:solidFill>
              </a:rPr>
              <a:t>εφαρμογές</a:t>
            </a:r>
            <a:r>
              <a:rPr lang="en-US" sz="4900" b="1" dirty="0" smtClean="0">
                <a:solidFill>
                  <a:schemeClr val="tx1"/>
                </a:solidFill>
              </a:rPr>
              <a:t> </a:t>
            </a:r>
            <a:r>
              <a:rPr lang="el-GR" sz="4900" b="1" dirty="0" smtClean="0">
                <a:solidFill>
                  <a:schemeClr val="tx1"/>
                </a:solidFill>
              </a:rPr>
              <a:t>στο Νηπιαγωγείο      </a:t>
            </a:r>
            <a:endParaRPr lang="el-GR" sz="4900" b="1" dirty="0">
              <a:solidFill>
                <a:schemeClr val="tx1"/>
              </a:solidFill>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31762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chemeClr val="tx1"/>
                </a:solidFill>
              </a:rPr>
              <a:t>Δραματοποίηση</a:t>
            </a:r>
            <a:endParaRPr lang="en-US" dirty="0"/>
          </a:p>
        </p:txBody>
      </p:sp>
      <p:sp>
        <p:nvSpPr>
          <p:cNvPr id="3" name="Content Placeholder 2"/>
          <p:cNvSpPr>
            <a:spLocks noGrp="1"/>
          </p:cNvSpPr>
          <p:nvPr>
            <p:ph idx="1"/>
          </p:nvPr>
        </p:nvSpPr>
        <p:spPr/>
        <p:txBody>
          <a:bodyPr>
            <a:noAutofit/>
          </a:bodyPr>
          <a:lstStyle/>
          <a:p>
            <a:r>
              <a:rPr lang="el-GR" dirty="0"/>
              <a:t>Δραματοποιώντας τουλάχιστον ένα με δύο εικόνες από το παραμύθι βοηθά το παιδί με απώλεια ακοής να κατανοήσει τους ήρωες του παραμυθιού και το ρόλο που διαδραματίζουν στην πλοκή της ιστορίας.</a:t>
            </a:r>
          </a:p>
          <a:p>
            <a:r>
              <a:rPr lang="el-GR" dirty="0"/>
              <a:t>Τα απλά παραμύθια με λίγους χαρακτήρες και απλή πλοκή βοηθούν πολύ τα παιδιά με απώλεια ακοής να ακολουθήσουν την εξέλιξη της υπόθεσης χωρίς να χάνονται μέσα σε πολλές πληροφορίες με ένα μεγάλο αριθμό άγνωστου λεξιλογίου.</a:t>
            </a:r>
          </a:p>
          <a:p>
            <a:r>
              <a:rPr lang="el-GR" dirty="0"/>
              <a:t>Σε περιπτώσεις δύσκολων παραμυθιών πρέπει οπωσδήποτε να προηγείται προδιδασκαλία της </a:t>
            </a:r>
            <a:r>
              <a:rPr lang="el-GR" dirty="0" smtClean="0"/>
              <a:t>αυθεντικής </a:t>
            </a:r>
            <a:r>
              <a:rPr lang="el-GR" dirty="0"/>
              <a:t>ιστορίας</a:t>
            </a:r>
            <a:endParaRPr lang="en-US" dirty="0"/>
          </a:p>
        </p:txBody>
      </p:sp>
    </p:spTree>
    <p:extLst>
      <p:ext uri="{BB962C8B-B14F-4D97-AF65-F5344CB8AC3E}">
        <p14:creationId xmlns:p14="http://schemas.microsoft.com/office/powerpoint/2010/main" val="782931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chemeClr val="tx1"/>
                </a:solidFill>
              </a:rPr>
              <a:t>Χρήση φιγούρων</a:t>
            </a:r>
            <a:endParaRPr lang="en-US" dirty="0"/>
          </a:p>
        </p:txBody>
      </p:sp>
      <p:sp>
        <p:nvSpPr>
          <p:cNvPr id="3" name="Content Placeholder 2"/>
          <p:cNvSpPr>
            <a:spLocks noGrp="1"/>
          </p:cNvSpPr>
          <p:nvPr>
            <p:ph idx="1"/>
          </p:nvPr>
        </p:nvSpPr>
        <p:spPr/>
        <p:txBody>
          <a:bodyPr>
            <a:normAutofit/>
          </a:bodyPr>
          <a:lstStyle/>
          <a:p>
            <a:pPr marL="342900" indent="-342900">
              <a:buFont typeface="Arial" pitchFamily="34" charset="0"/>
              <a:buChar char="•"/>
            </a:pPr>
            <a:r>
              <a:rPr lang="el-GR" dirty="0"/>
              <a:t>Η χρήση φιγούρων των ηρώων της ιστορίας βοηθά να αντιληφθεί το παιδί με απώλεια ακοής ποιος ήρωας μιλά ανά πάσα στιγμή και τι ρόλο διαδραματίζει στην ιστορία.</a:t>
            </a:r>
          </a:p>
          <a:p>
            <a:pPr marL="342900" indent="-342900">
              <a:buFont typeface="Arial" pitchFamily="34" charset="0"/>
              <a:buChar char="•"/>
            </a:pPr>
            <a:r>
              <a:rPr lang="el-GR" dirty="0"/>
              <a:t>Εάν υπάρχουν κούκλες ή μπουλουκάκια που μπορείτε να χρησιμοποιήσετε είναι προτιμότερο.</a:t>
            </a:r>
          </a:p>
          <a:p>
            <a:pPr marL="342900" indent="-342900">
              <a:buFont typeface="Arial" pitchFamily="34" charset="0"/>
              <a:buChar char="•"/>
            </a:pPr>
            <a:r>
              <a:rPr lang="el-GR" dirty="0"/>
              <a:t>Το κουκλοθέατρο δεν βοηθά γιατί δεν υπάρχει οπτική επαφή με τον ομιλητή για σκοπούς </a:t>
            </a:r>
            <a:r>
              <a:rPr lang="el-GR" dirty="0" smtClean="0"/>
              <a:t>χειλανάγνωσης</a:t>
            </a:r>
            <a:endParaRPr lang="en-US" dirty="0"/>
          </a:p>
        </p:txBody>
      </p:sp>
    </p:spTree>
    <p:extLst>
      <p:ext uri="{BB962C8B-B14F-4D97-AF65-F5344CB8AC3E}">
        <p14:creationId xmlns:p14="http://schemas.microsoft.com/office/powerpoint/2010/main" val="6642818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chemeClr val="tx1"/>
                </a:solidFill>
              </a:rPr>
              <a:t>Μορφασμοί προσώπου και σώματος</a:t>
            </a:r>
            <a:endParaRPr lang="en-US" dirty="0"/>
          </a:p>
        </p:txBody>
      </p:sp>
      <p:sp>
        <p:nvSpPr>
          <p:cNvPr id="3" name="Content Placeholder 2"/>
          <p:cNvSpPr>
            <a:spLocks noGrp="1"/>
          </p:cNvSpPr>
          <p:nvPr>
            <p:ph idx="1"/>
          </p:nvPr>
        </p:nvSpPr>
        <p:spPr/>
        <p:txBody>
          <a:bodyPr/>
          <a:lstStyle/>
          <a:p>
            <a:pPr marL="0" indent="0">
              <a:buNone/>
            </a:pPr>
            <a:r>
              <a:rPr lang="el-GR" dirty="0"/>
              <a:t>Οι γκριμάτσες, οι μορφασμοί προσώπου και σώματος </a:t>
            </a:r>
            <a:r>
              <a:rPr lang="el-GR" dirty="0" smtClean="0"/>
              <a:t>καθώς </a:t>
            </a:r>
            <a:r>
              <a:rPr lang="el-GR" dirty="0"/>
              <a:t>και οι </a:t>
            </a:r>
            <a:br>
              <a:rPr lang="el-GR" dirty="0"/>
            </a:br>
            <a:r>
              <a:rPr lang="el-GR" dirty="0"/>
              <a:t>διακυμάνσεις και το χρωμάτισμα της φωνής βοηθούν πολύ στην κατανόηση της ιστορίας γιατί </a:t>
            </a:r>
            <a:r>
              <a:rPr lang="el-GR" dirty="0" smtClean="0"/>
              <a:t>αναφέρονται άμεσα στα </a:t>
            </a:r>
            <a:r>
              <a:rPr lang="el-GR" dirty="0"/>
              <a:t>συναισθήματα </a:t>
            </a:r>
            <a:r>
              <a:rPr lang="el-GR" dirty="0" smtClean="0"/>
              <a:t>και </a:t>
            </a:r>
            <a:r>
              <a:rPr lang="el-GR" dirty="0"/>
              <a:t>στις αντιδράσεις  των ηρώων αλλά και στις αλλαγές χρόνου και χώρου.</a:t>
            </a:r>
            <a:endParaRPr lang="en-US" dirty="0"/>
          </a:p>
          <a:p>
            <a:endParaRPr lang="en-US" dirty="0"/>
          </a:p>
          <a:p>
            <a:endParaRPr lang="en-US" dirty="0"/>
          </a:p>
        </p:txBody>
      </p:sp>
    </p:spTree>
    <p:extLst>
      <p:ext uri="{BB962C8B-B14F-4D97-AF65-F5344CB8AC3E}">
        <p14:creationId xmlns:p14="http://schemas.microsoft.com/office/powerpoint/2010/main" val="13867364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Ερωτήσεις ανοιχτού τύπου</a:t>
            </a:r>
            <a:endParaRPr lang="en-US" dirty="0"/>
          </a:p>
        </p:txBody>
      </p:sp>
      <p:sp>
        <p:nvSpPr>
          <p:cNvPr id="3" name="Content Placeholder 2"/>
          <p:cNvSpPr>
            <a:spLocks noGrp="1"/>
          </p:cNvSpPr>
          <p:nvPr>
            <p:ph idx="1"/>
          </p:nvPr>
        </p:nvSpPr>
        <p:spPr>
          <a:xfrm>
            <a:off x="1403797" y="2389506"/>
            <a:ext cx="9492801" cy="3318936"/>
          </a:xfrm>
        </p:spPr>
        <p:txBody>
          <a:bodyPr>
            <a:noAutofit/>
          </a:bodyPr>
          <a:lstStyle/>
          <a:p>
            <a:pPr marL="0" indent="0">
              <a:buNone/>
            </a:pPr>
            <a:r>
              <a:rPr lang="el-GR" dirty="0"/>
              <a:t>Τα παιδιά  με απώλεια ακοής δύσκολα αντιλαμβάνονται μη συγκεκριμένες έννοιες </a:t>
            </a:r>
            <a:r>
              <a:rPr lang="el-GR" dirty="0" smtClean="0"/>
              <a:t>και </a:t>
            </a:r>
            <a:r>
              <a:rPr lang="el-GR" dirty="0"/>
              <a:t>ερωτήσεις</a:t>
            </a:r>
            <a:r>
              <a:rPr lang="el-GR" dirty="0" smtClean="0"/>
              <a:t>.</a:t>
            </a:r>
            <a:r>
              <a:rPr lang="el-GR" dirty="0"/>
              <a:t/>
            </a:r>
            <a:br>
              <a:rPr lang="el-GR" dirty="0"/>
            </a:br>
            <a:r>
              <a:rPr lang="el-GR" dirty="0"/>
              <a:t>Αυτού του είδους οι ερωτήσεις </a:t>
            </a:r>
            <a:r>
              <a:rPr lang="el-GR" dirty="0" smtClean="0"/>
              <a:t>μαθαίνονται </a:t>
            </a:r>
            <a:r>
              <a:rPr lang="el-GR" dirty="0"/>
              <a:t>με την πιο κάτω σειρά:</a:t>
            </a:r>
            <a:br>
              <a:rPr lang="el-GR" dirty="0"/>
            </a:br>
            <a:r>
              <a:rPr lang="el-GR" dirty="0">
                <a:solidFill>
                  <a:srgbClr val="FF3300"/>
                </a:solidFill>
              </a:rPr>
              <a:t>Ποιος</a:t>
            </a:r>
            <a:br>
              <a:rPr lang="el-GR" dirty="0">
                <a:solidFill>
                  <a:srgbClr val="FF3300"/>
                </a:solidFill>
              </a:rPr>
            </a:br>
            <a:r>
              <a:rPr lang="el-GR" dirty="0" smtClean="0">
                <a:solidFill>
                  <a:srgbClr val="FF3300"/>
                </a:solidFill>
              </a:rPr>
              <a:t>Πού</a:t>
            </a:r>
            <a:r>
              <a:rPr lang="el-GR" dirty="0">
                <a:solidFill>
                  <a:srgbClr val="FF3300"/>
                </a:solidFill>
              </a:rPr>
              <a:t/>
            </a:r>
            <a:br>
              <a:rPr lang="el-GR" dirty="0">
                <a:solidFill>
                  <a:srgbClr val="FF3300"/>
                </a:solidFill>
              </a:rPr>
            </a:br>
            <a:r>
              <a:rPr lang="el-GR" dirty="0" smtClean="0">
                <a:solidFill>
                  <a:srgbClr val="FF3300"/>
                </a:solidFill>
              </a:rPr>
              <a:t>Τι</a:t>
            </a:r>
            <a:r>
              <a:rPr lang="el-GR" dirty="0">
                <a:solidFill>
                  <a:srgbClr val="FF0000"/>
                </a:solidFill>
              </a:rPr>
              <a:t/>
            </a:r>
            <a:br>
              <a:rPr lang="el-GR" dirty="0">
                <a:solidFill>
                  <a:srgbClr val="FF0000"/>
                </a:solidFill>
              </a:rPr>
            </a:br>
            <a:r>
              <a:rPr lang="el-GR" dirty="0" smtClean="0">
                <a:solidFill>
                  <a:srgbClr val="FF3300"/>
                </a:solidFill>
              </a:rPr>
              <a:t>Πότε</a:t>
            </a:r>
            <a:r>
              <a:rPr lang="el-GR" dirty="0" smtClean="0">
                <a:solidFill>
                  <a:srgbClr val="FF0000"/>
                </a:solidFill>
              </a:rPr>
              <a:t> </a:t>
            </a:r>
            <a:r>
              <a:rPr lang="el-GR" dirty="0"/>
              <a:t>(δηλώνει χρόνο-μη ορατή έννοια)</a:t>
            </a:r>
            <a:br>
              <a:rPr lang="el-GR" dirty="0"/>
            </a:br>
            <a:r>
              <a:rPr lang="el-GR" dirty="0" smtClean="0">
                <a:solidFill>
                  <a:srgbClr val="FF3300"/>
                </a:solidFill>
              </a:rPr>
              <a:t>Πώς</a:t>
            </a:r>
            <a:r>
              <a:rPr lang="el-GR" dirty="0" smtClean="0">
                <a:solidFill>
                  <a:srgbClr val="FF0000"/>
                </a:solidFill>
              </a:rPr>
              <a:t> </a:t>
            </a:r>
            <a:r>
              <a:rPr lang="el-GR" dirty="0"/>
              <a:t>(δηλώνει τρόπο-μη ορατή έννοια)</a:t>
            </a:r>
            <a:br>
              <a:rPr lang="el-GR" dirty="0"/>
            </a:br>
            <a:r>
              <a:rPr lang="el-GR" dirty="0" smtClean="0">
                <a:solidFill>
                  <a:srgbClr val="FF3300"/>
                </a:solidFill>
              </a:rPr>
              <a:t>Γιατί</a:t>
            </a:r>
            <a:r>
              <a:rPr lang="el-GR" dirty="0" smtClean="0">
                <a:solidFill>
                  <a:srgbClr val="FF0000"/>
                </a:solidFill>
              </a:rPr>
              <a:t> </a:t>
            </a:r>
            <a:r>
              <a:rPr lang="el-GR" dirty="0"/>
              <a:t>(δηλώνει τη σχέση αιτίας-αποτέλεσματος  που είναι ιδιαίτερα δύσκολη για τα παιδιά με απώλεια ακοής λόγω της έλλειψης της </a:t>
            </a:r>
            <a:r>
              <a:rPr lang="el-GR" dirty="0">
                <a:solidFill>
                  <a:srgbClr val="FF3300"/>
                </a:solidFill>
              </a:rPr>
              <a:t>ευκαιριακής μάθησης</a:t>
            </a:r>
            <a:r>
              <a:rPr lang="el-GR" dirty="0"/>
              <a:t>).</a:t>
            </a:r>
            <a:endParaRPr lang="en-US" dirty="0"/>
          </a:p>
          <a:p>
            <a:endParaRPr lang="en-US" sz="1400" dirty="0"/>
          </a:p>
        </p:txBody>
      </p:sp>
    </p:spTree>
    <p:extLst>
      <p:ext uri="{BB962C8B-B14F-4D97-AF65-F5344CB8AC3E}">
        <p14:creationId xmlns:p14="http://schemas.microsoft.com/office/powerpoint/2010/main" val="31883655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4294967295"/>
          </p:nvPr>
        </p:nvSpPr>
        <p:spPr>
          <a:xfrm>
            <a:off x="6915955" y="4102929"/>
            <a:ext cx="3483735" cy="1203168"/>
          </a:xfrm>
        </p:spPr>
        <p:txBody>
          <a:bodyPr>
            <a:normAutofit/>
          </a:bodyPr>
          <a:lstStyle/>
          <a:p>
            <a:pPr marL="0" indent="0" algn="r">
              <a:buNone/>
            </a:pPr>
            <a:r>
              <a:rPr lang="el-GR" b="1" dirty="0" smtClean="0">
                <a:solidFill>
                  <a:schemeClr val="tx1"/>
                </a:solidFill>
              </a:rPr>
              <a:t>          </a:t>
            </a:r>
            <a:r>
              <a:rPr lang="el-GR" sz="4400" b="1" dirty="0" smtClean="0">
                <a:solidFill>
                  <a:schemeClr val="tx1"/>
                </a:solidFill>
              </a:rPr>
              <a:t>Ευχαριστώ</a:t>
            </a:r>
            <a:endParaRPr lang="en-US" sz="4400" dirty="0"/>
          </a:p>
        </p:txBody>
      </p:sp>
    </p:spTree>
    <p:extLst>
      <p:ext uri="{BB962C8B-B14F-4D97-AF65-F5344CB8AC3E}">
        <p14:creationId xmlns:p14="http://schemas.microsoft.com/office/powerpoint/2010/main" val="1016354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Γλωσσική ανάπτυξη </a:t>
            </a:r>
            <a:endParaRPr lang="en-US" dirty="0"/>
          </a:p>
        </p:txBody>
      </p:sp>
      <p:sp>
        <p:nvSpPr>
          <p:cNvPr id="3" name="Content Placeholder 2"/>
          <p:cNvSpPr>
            <a:spLocks noGrp="1"/>
          </p:cNvSpPr>
          <p:nvPr>
            <p:ph idx="1"/>
          </p:nvPr>
        </p:nvSpPr>
        <p:spPr>
          <a:xfrm>
            <a:off x="824248" y="2556932"/>
            <a:ext cx="10599313" cy="3318936"/>
          </a:xfrm>
        </p:spPr>
        <p:txBody>
          <a:bodyPr>
            <a:normAutofit fontScale="70000" lnSpcReduction="20000"/>
          </a:bodyPr>
          <a:lstStyle/>
          <a:p>
            <a:r>
              <a:rPr lang="el-GR" sz="3400" dirty="0"/>
              <a:t>Είναι πολύ σημαντικό να γνωρίζουμε ότι, τα παιδιά που γεννιούνται κωφά δεν είναι διαφορετικά από τα παιδιά που γεννιούνται με φυσιολογική ακοή. Όλα τα παιδιά τον πρώτο χρόνο της ζωής τους , δηλαδή κατά τη διάρκεια της προγλωσσικής περιόδου, εκδηλώνουν την ίδια γλωσσική συμπεριφορά: Κλαίνε, κάνουν τους ίδιους ήχους, ψελίζουν.</a:t>
            </a:r>
            <a:endParaRPr lang="en-US" sz="3400" dirty="0"/>
          </a:p>
          <a:p>
            <a:r>
              <a:rPr lang="el-GR" sz="3400" dirty="0"/>
              <a:t>Βασική διαφορά είναι  ότι, τα  παιδιά που παρουσιάζουν απώλεια ακοής,  εκδηλώνουν κατά τη βρεφική ηλικία,  γλωσσική συμπεριφορά παρόμοια με τα ακούοντα, για έναν και μόνο λόγο, επειδή τα παιδιά αυτά είχαν πολύ συστηματικά ερεθίσματα από το περιβάλλον τους, αλλά σε καμία περίπτωση δεν παρήγαναν λέξεις. Παρέμειναν στα ψελίσματα και μετά τους 12 μήνες.</a:t>
            </a:r>
            <a:endParaRPr lang="en-US" sz="3400" dirty="0"/>
          </a:p>
          <a:p>
            <a:pPr marL="0" indent="0">
              <a:buNone/>
            </a:pPr>
            <a:endParaRPr lang="en-US" dirty="0"/>
          </a:p>
        </p:txBody>
      </p:sp>
    </p:spTree>
    <p:extLst>
      <p:ext uri="{BB962C8B-B14F-4D97-AF65-F5344CB8AC3E}">
        <p14:creationId xmlns:p14="http://schemas.microsoft.com/office/powerpoint/2010/main" val="2499565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75763" y="960483"/>
            <a:ext cx="9601200" cy="4783494"/>
          </a:xfrm>
        </p:spPr>
        <p:txBody>
          <a:bodyPr>
            <a:normAutofit fontScale="25000" lnSpcReduction="20000"/>
          </a:bodyPr>
          <a:lstStyle/>
          <a:p>
            <a:r>
              <a:rPr lang="el-GR" sz="9600" dirty="0"/>
              <a:t>Είναι πολύ σημαντικό για το παιδί με προβλήματα ακοής να μπορούν οι γονείς και οι εκπαιδευτικοί να του μαθαίνουν την προφορική ή και την νοηματική γλώσσα από την πολύ μικρή ηλικία, δηλαδή από την προσχολική και κυρίως το νηπιαγωγείο. </a:t>
            </a:r>
            <a:endParaRPr lang="en-US" sz="9600" dirty="0"/>
          </a:p>
          <a:p>
            <a:r>
              <a:rPr lang="el-GR" sz="9600" dirty="0"/>
              <a:t>Τότε είναι έτοιμο το νευρικό σύστημα του παιδιού να κατακτήσει τη γλώσσα. Η ικανότητα των εκπαιδευτικών να δώσουν σωστή γλώσσα, βοηθά τα παιδιά με προβλήματα ακοής όχι μόνο να αναπτύξουν ένα σύστημα επικοινωνίας , αλλά κυρίως τα βοηθά  να αναπτύξουν κοινωνικές δεξιότητες , θετικές αλληλεπιδράσεις με τους συμμαθητές τους και να παίζουν με τα άλλα παιδιά .</a:t>
            </a:r>
            <a:endParaRPr lang="en-US" sz="9600" dirty="0"/>
          </a:p>
          <a:p>
            <a:r>
              <a:rPr lang="el-GR" sz="9600" dirty="0"/>
              <a:t>Τα παιδιά που πιθανόν εσείς να έχετε στις τάξεις είναι, είτε βαρήκοα παιδιά, είτε παιδιά με κοχλιακά εμφυτεύματα.</a:t>
            </a:r>
            <a:endParaRPr lang="en-US" sz="9600" dirty="0"/>
          </a:p>
          <a:p>
            <a:r>
              <a:rPr lang="el-GR" sz="9600" dirty="0"/>
              <a:t>Είτε στη μια είτε στην άλλη περίπτωση , η ενημέρωση για τις δυνατότητες και τις επικοινωνιακές ανάγκες των παιδιών αυτών, θα σας βοηθήσει και εσάς, αλλά και τα παιδιά, ώστε να υπάρξει πραγματική επικοινωνία στην τάξη και στο σχολείο.</a:t>
            </a:r>
            <a:endParaRPr lang="en-US" sz="9600" dirty="0"/>
          </a:p>
          <a:p>
            <a:endParaRPr lang="en-US" dirty="0"/>
          </a:p>
        </p:txBody>
      </p:sp>
    </p:spTree>
    <p:extLst>
      <p:ext uri="{BB962C8B-B14F-4D97-AF65-F5344CB8AC3E}">
        <p14:creationId xmlns:p14="http://schemas.microsoft.com/office/powerpoint/2010/main" val="1153142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Διαδικασία κατανόησης</a:t>
            </a:r>
            <a:endParaRPr lang="en-US" dirty="0"/>
          </a:p>
        </p:txBody>
      </p:sp>
      <p:sp>
        <p:nvSpPr>
          <p:cNvPr id="3" name="Content Placeholder 2"/>
          <p:cNvSpPr>
            <a:spLocks noGrp="1"/>
          </p:cNvSpPr>
          <p:nvPr>
            <p:ph idx="1"/>
          </p:nvPr>
        </p:nvSpPr>
        <p:spPr/>
        <p:txBody>
          <a:bodyPr>
            <a:normAutofit/>
          </a:bodyPr>
          <a:lstStyle/>
          <a:p>
            <a:pPr marL="425196" indent="-342900"/>
            <a:r>
              <a:rPr lang="el-GR" dirty="0"/>
              <a:t>Η κατανόηση βασίζεται στα επαρκή οπτικά </a:t>
            </a:r>
            <a:r>
              <a:rPr lang="el-GR" dirty="0" smtClean="0"/>
              <a:t>ερεθίσματα.</a:t>
            </a:r>
            <a:endParaRPr lang="el-GR" dirty="0"/>
          </a:p>
          <a:p>
            <a:pPr marL="425196" indent="-342900"/>
            <a:r>
              <a:rPr lang="el-GR" dirty="0" smtClean="0"/>
              <a:t>Η κατά </a:t>
            </a:r>
            <a:r>
              <a:rPr lang="el-GR" dirty="0"/>
              <a:t>σειρά προτίμησης</a:t>
            </a:r>
            <a:r>
              <a:rPr lang="en-US" dirty="0"/>
              <a:t> </a:t>
            </a:r>
            <a:r>
              <a:rPr lang="el-GR" dirty="0"/>
              <a:t>που τα </a:t>
            </a:r>
            <a:r>
              <a:rPr lang="el-GR" dirty="0" smtClean="0"/>
              <a:t>παρουσιάζουμε:</a:t>
            </a:r>
          </a:p>
          <a:p>
            <a:pPr marL="82296" indent="0">
              <a:buNone/>
            </a:pPr>
            <a:r>
              <a:rPr lang="el-GR" dirty="0" smtClean="0"/>
              <a:t>	</a:t>
            </a:r>
            <a:r>
              <a:rPr lang="el-GR" b="1" dirty="0" smtClean="0"/>
              <a:t>1.</a:t>
            </a:r>
            <a:r>
              <a:rPr lang="el-GR" dirty="0" smtClean="0"/>
              <a:t>Πραγματικά </a:t>
            </a:r>
            <a:r>
              <a:rPr lang="el-GR" dirty="0"/>
              <a:t>αντικείμενα( ανάγκη δημιουργίας προϋπάρχουσας γνώσης)</a:t>
            </a:r>
          </a:p>
          <a:p>
            <a:pPr marL="0" indent="0">
              <a:buNone/>
            </a:pPr>
            <a:r>
              <a:rPr lang="el-GR" dirty="0" smtClean="0"/>
              <a:t>	</a:t>
            </a:r>
            <a:r>
              <a:rPr lang="el-GR" b="1" dirty="0" smtClean="0"/>
              <a:t>2.</a:t>
            </a:r>
            <a:r>
              <a:rPr lang="el-GR" dirty="0" smtClean="0"/>
              <a:t>Τρισδιάστατα/μη </a:t>
            </a:r>
            <a:r>
              <a:rPr lang="el-GR" dirty="0"/>
              <a:t>πραγματικά</a:t>
            </a:r>
          </a:p>
          <a:p>
            <a:pPr marL="0" indent="0">
              <a:buNone/>
            </a:pPr>
            <a:r>
              <a:rPr lang="el-GR" dirty="0" smtClean="0"/>
              <a:t>	</a:t>
            </a:r>
            <a:r>
              <a:rPr lang="el-GR" b="1" dirty="0" smtClean="0"/>
              <a:t>3.</a:t>
            </a:r>
            <a:r>
              <a:rPr lang="el-GR" dirty="0" smtClean="0"/>
              <a:t>Φωτογραφία/εικόνα</a:t>
            </a:r>
            <a:endParaRPr lang="el-GR" dirty="0"/>
          </a:p>
          <a:p>
            <a:pPr marL="0" indent="0">
              <a:buNone/>
            </a:pPr>
            <a:r>
              <a:rPr lang="el-GR" dirty="0" smtClean="0"/>
              <a:t>	</a:t>
            </a:r>
            <a:r>
              <a:rPr lang="el-GR" b="1" dirty="0" smtClean="0"/>
              <a:t>4.</a:t>
            </a:r>
            <a:r>
              <a:rPr lang="el-GR" dirty="0" smtClean="0"/>
              <a:t>Ζωγραφιά</a:t>
            </a:r>
            <a:endParaRPr lang="en-US" dirty="0"/>
          </a:p>
          <a:p>
            <a:endParaRPr lang="en-US" dirty="0"/>
          </a:p>
        </p:txBody>
      </p:sp>
    </p:spTree>
    <p:extLst>
      <p:ext uri="{BB962C8B-B14F-4D97-AF65-F5344CB8AC3E}">
        <p14:creationId xmlns:p14="http://schemas.microsoft.com/office/powerpoint/2010/main" val="1135821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Γενικός κανόνας: </a:t>
            </a:r>
            <a:endParaRPr lang="en-US" dirty="0"/>
          </a:p>
        </p:txBody>
      </p:sp>
      <p:sp>
        <p:nvSpPr>
          <p:cNvPr id="3" name="Content Placeholder 2"/>
          <p:cNvSpPr>
            <a:spLocks noGrp="1"/>
          </p:cNvSpPr>
          <p:nvPr>
            <p:ph idx="1"/>
          </p:nvPr>
        </p:nvSpPr>
        <p:spPr/>
        <p:txBody>
          <a:bodyPr/>
          <a:lstStyle/>
          <a:p>
            <a:r>
              <a:rPr lang="el-GR" dirty="0"/>
              <a:t>Το παιδί με </a:t>
            </a:r>
            <a:r>
              <a:rPr lang="el-GR" dirty="0" smtClean="0"/>
              <a:t>απώλεια ακοής </a:t>
            </a:r>
            <a:r>
              <a:rPr lang="el-GR" dirty="0"/>
              <a:t>χρειάζεται οπτικά βοηθήματα «κλειδιά», για να παρακολουθήσει αυτά που λέγονται στην τάξη. </a:t>
            </a:r>
            <a:endParaRPr lang="el-GR" dirty="0" smtClean="0"/>
          </a:p>
          <a:p>
            <a:r>
              <a:rPr lang="el-GR" dirty="0" smtClean="0"/>
              <a:t>Γενικότερα </a:t>
            </a:r>
            <a:r>
              <a:rPr lang="el-GR" dirty="0"/>
              <a:t>συνιστάται η εποπτικοποίηση </a:t>
            </a:r>
            <a:r>
              <a:rPr lang="el-GR" dirty="0" smtClean="0"/>
              <a:t>των </a:t>
            </a:r>
            <a:r>
              <a:rPr lang="el-GR" dirty="0"/>
              <a:t>πάντων. </a:t>
            </a:r>
            <a:endParaRPr lang="el-GR" dirty="0" smtClean="0"/>
          </a:p>
          <a:p>
            <a:r>
              <a:rPr lang="el-GR" dirty="0" smtClean="0"/>
              <a:t>Αυτό, </a:t>
            </a:r>
            <a:r>
              <a:rPr lang="el-GR" dirty="0"/>
              <a:t>η </a:t>
            </a:r>
            <a:r>
              <a:rPr lang="el-GR" dirty="0" smtClean="0"/>
              <a:t>καθημερινότητα </a:t>
            </a:r>
            <a:r>
              <a:rPr lang="el-GR" dirty="0"/>
              <a:t>και οι δραστηριότητες του νηπιαγωγείου </a:t>
            </a:r>
            <a:r>
              <a:rPr lang="el-GR" dirty="0" smtClean="0"/>
              <a:t>επιτρέπουν.</a:t>
            </a:r>
            <a:endParaRPr lang="en-US" dirty="0"/>
          </a:p>
        </p:txBody>
      </p:sp>
    </p:spTree>
    <p:extLst>
      <p:ext uri="{BB962C8B-B14F-4D97-AF65-F5344CB8AC3E}">
        <p14:creationId xmlns:p14="http://schemas.microsoft.com/office/powerpoint/2010/main" val="1885616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a:t>
            </a:r>
            <a:r>
              <a:rPr lang="el-GR" dirty="0" smtClean="0"/>
              <a:t>ιο </a:t>
            </a:r>
            <a:r>
              <a:rPr lang="el-GR" dirty="0"/>
              <a:t>συγκεκριμένα</a:t>
            </a:r>
            <a:endParaRPr lang="en-US" dirty="0"/>
          </a:p>
        </p:txBody>
      </p:sp>
      <p:sp>
        <p:nvSpPr>
          <p:cNvPr id="3" name="Content Placeholder 2"/>
          <p:cNvSpPr>
            <a:spLocks noGrp="1"/>
          </p:cNvSpPr>
          <p:nvPr>
            <p:ph idx="1"/>
          </p:nvPr>
        </p:nvSpPr>
        <p:spPr>
          <a:xfrm>
            <a:off x="950889" y="2485622"/>
            <a:ext cx="10290221" cy="3390245"/>
          </a:xfrm>
        </p:spPr>
        <p:txBody>
          <a:bodyPr>
            <a:normAutofit fontScale="25000" lnSpcReduction="20000"/>
          </a:bodyPr>
          <a:lstStyle/>
          <a:p>
            <a:r>
              <a:rPr lang="el-GR" sz="8800" dirty="0" smtClean="0"/>
              <a:t>Οι γωνιές </a:t>
            </a:r>
            <a:r>
              <a:rPr lang="el-GR" sz="8800" dirty="0"/>
              <a:t>με τις ελεύθερες δραστηριότητες. Μπορείτε να έχετε εικόνες – καρτέλες με τις διάφορες γωνιές. Όταν θα δώσετε οδηγία στο παιδί να μετακινηθεί από μια δραστηριότητα στην άλλη, καλό είναι να σταθείτε μπροστά </a:t>
            </a:r>
            <a:r>
              <a:rPr lang="el-GR" sz="8800" dirty="0" smtClean="0"/>
              <a:t>και </a:t>
            </a:r>
            <a:r>
              <a:rPr lang="el-GR" sz="8800" dirty="0"/>
              <a:t>αν δείτε ότι δεν σας κατάλαβε, να δείξετε τη σχετική εικόνα και να επαναλάβετε την οδηγία. Προσπαθήστε να είστε σταθεροί στον τρόπο που δίνετε τις οδηγίες μέχρι το παιδί να καταφέρει να αντιληφθεί την οδηγία χωρίς οπτικό ερέθισμα.</a:t>
            </a:r>
            <a:endParaRPr lang="en-US" sz="8800" dirty="0"/>
          </a:p>
          <a:p>
            <a:r>
              <a:rPr lang="el-GR" sz="8800" dirty="0" smtClean="0"/>
              <a:t>Αν </a:t>
            </a:r>
            <a:r>
              <a:rPr lang="el-GR" sz="8800" dirty="0"/>
              <a:t>το παιδί που είναι ενταγμένο στην τάξη σας έχει χρόνο στήριξης από ειδική δασκάλα κωφών, χρειάζεται να έχετε μαζί της στενή συνεργασία. Η συνεργασία και ο συντονισμός προϋποθέτει ότι, ο ειδικός εκπαιδευτικός, θα γνωρίζει το θέμα της συζήτησης καθημερινά, τα εποπτικά ή άλλα μέσα που πιθανόν να χρησιμοποιήσετε (τραγούδια, </a:t>
            </a:r>
            <a:r>
              <a:rPr lang="en-US" sz="8800" dirty="0"/>
              <a:t>video</a:t>
            </a:r>
            <a:r>
              <a:rPr lang="el-GR" sz="8800" dirty="0"/>
              <a:t> κλπ). Ιδανικό είναι το παιδί να είναι προετοιμασμένο για το θέμα της συζήτησης, αλλά και σεις να γνωρίζετε τι είναι αυτό που πιθανόν να το δυσκολέψει. Έτσι μπορείτε να του απευθύνετε συγκεκριμένες ερωτήσεις στις οποίες να είναι σε θέση να απαντήσει.  </a:t>
            </a:r>
          </a:p>
          <a:p>
            <a:endParaRPr lang="en-US" sz="9600" dirty="0"/>
          </a:p>
          <a:p>
            <a:endParaRPr lang="en-US" dirty="0"/>
          </a:p>
        </p:txBody>
      </p:sp>
    </p:spTree>
    <p:extLst>
      <p:ext uri="{BB962C8B-B14F-4D97-AF65-F5344CB8AC3E}">
        <p14:creationId xmlns:p14="http://schemas.microsoft.com/office/powerpoint/2010/main" val="2145370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85611" y="754420"/>
            <a:ext cx="10599313" cy="5298649"/>
          </a:xfrm>
        </p:spPr>
        <p:txBody>
          <a:bodyPr>
            <a:normAutofit fontScale="25000" lnSpcReduction="20000"/>
          </a:bodyPr>
          <a:lstStyle/>
          <a:p>
            <a:r>
              <a:rPr lang="el-GR" sz="8800" dirty="0"/>
              <a:t>Χρειάζεται ιδιαίτερη προσοχή όταν χρησιμοποιούνται ηχητικά εφέ ,που μπορεί να αυξήσουν το θόρυβο της τάξης, π.χ. μουσική.</a:t>
            </a:r>
          </a:p>
          <a:p>
            <a:r>
              <a:rPr lang="el-GR" sz="8800" dirty="0" smtClean="0"/>
              <a:t>Η </a:t>
            </a:r>
            <a:r>
              <a:rPr lang="el-GR" sz="8800" dirty="0"/>
              <a:t>διήγηση προσωπικών εμπειριών αποτελεί μία από τις καλύτερες στρατηγικές για την αυθόρμητη συμμετοχή των παιδιών στην τάξη, όχι μόνο του κωφού παιδιού. Ζητώντας τους να εκφράσουν προσωπικά βιώματα ή εμπειρίες, ενθαρρύνουμε τη συμμετοχή των παιδιών που δεν παίρνουν την πρωτοβουλία να μιλήσουν</a:t>
            </a:r>
            <a:r>
              <a:rPr lang="el-GR" sz="8800" dirty="0" smtClean="0"/>
              <a:t>.</a:t>
            </a:r>
            <a:endParaRPr lang="en-US" sz="8800" dirty="0"/>
          </a:p>
          <a:p>
            <a:r>
              <a:rPr lang="el-GR" sz="8800" dirty="0"/>
              <a:t>Συνήθως τα μικρά παιδιά με απώλεια ακοής, δυσκολεύονται  στις αιτιολογικές ερωτήσεις και στις ερωτήσεις ανοικτού τύπου. Οπόταν, ανάλογα και με τις ιδιαιτερότητες του παιδιού, μπορείτε να χρησιμοποιήσετε κλειστού τύπου ερωτήσεις, ή να του ζητήσετε να βάλει, να τοποθετήσει, να δείξει, να δώσει, μια εικόνα, ένα αντικείμενο, χρησιμοποιώντας απλή πρόταση, δηλ Υ-Ρ-Α. </a:t>
            </a:r>
            <a:endParaRPr lang="en-US" sz="8800" dirty="0"/>
          </a:p>
          <a:p>
            <a:r>
              <a:rPr lang="el-GR" sz="8800" dirty="0"/>
              <a:t>Χρησιμοποιείστε όσο το δυνατό περισσότερες εικόνες, φωτογραφίες των ίδιων των παιδιών, φωτογραφίες από τους χώρους του σχολείου, πχ, αυλή, τουαλέτα, κουζίνα κλπ. Φωτογραφίες με όλο το προσωπικό που εργάζεται στο σχολείο, για να μάθει το παιδί το όνομα τους και τι κάνουν. </a:t>
            </a:r>
            <a:endParaRPr lang="el-GR" sz="8800" dirty="0" smtClean="0"/>
          </a:p>
          <a:p>
            <a:r>
              <a:rPr lang="el-GR" sz="8800" dirty="0"/>
              <a:t>Εννοείται ότι με την πάροδο του χρόνου η κατάσταση του παιδιού θα βελτιώνεται, και θα είστε σε θέση να δώσετε πιο σύνθετες οδηγίες, να κάνετε περισσότερες ερωτήσεις , κυρίως από τα ενδιαφέροντα, την καθημερινότητα και τις εμπειρίες  του παιδιού</a:t>
            </a:r>
            <a:r>
              <a:rPr lang="el-GR" sz="8800" dirty="0" smtClean="0"/>
              <a:t>.</a:t>
            </a:r>
          </a:p>
          <a:p>
            <a:pPr marL="0" indent="0">
              <a:buNone/>
            </a:pPr>
            <a:endParaRPr lang="en-US" sz="8800" dirty="0"/>
          </a:p>
          <a:p>
            <a:endParaRPr lang="en-US" dirty="0"/>
          </a:p>
          <a:p>
            <a:endParaRPr lang="en-US" dirty="0"/>
          </a:p>
        </p:txBody>
      </p:sp>
    </p:spTree>
    <p:extLst>
      <p:ext uri="{BB962C8B-B14F-4D97-AF65-F5344CB8AC3E}">
        <p14:creationId xmlns:p14="http://schemas.microsoft.com/office/powerpoint/2010/main" val="8741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ea typeface="Calibri" panose="020F0502020204030204" pitchFamily="34" charset="0"/>
                <a:cs typeface="Times New Roman" panose="02020603050405020304" pitchFamily="18" charset="0"/>
              </a:rPr>
              <a:t>Παραμύθι</a:t>
            </a:r>
            <a:endParaRPr lang="en-US" dirty="0"/>
          </a:p>
        </p:txBody>
      </p:sp>
      <p:sp>
        <p:nvSpPr>
          <p:cNvPr id="4" name="Content Placeholder 2"/>
          <p:cNvSpPr txBox="1">
            <a:spLocks/>
          </p:cNvSpPr>
          <p:nvPr/>
        </p:nvSpPr>
        <p:spPr>
          <a:xfrm>
            <a:off x="777025" y="2434107"/>
            <a:ext cx="10637950" cy="3799268"/>
          </a:xfrm>
          <a:prstGeom prst="rect">
            <a:avLst/>
          </a:prstGeom>
        </p:spPr>
        <p:txBody>
          <a:bodyPr>
            <a:normAutofit fontScale="25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l-GR" sz="8000" dirty="0"/>
              <a:t>Εκτός από τη σωστή επιλογή του παραμυθιού που πρέπει να κάνετε κάθε φορά, είναι ανάγκη η νηπιαγωγός να έχει προετοιμαστεί για το είδος συζήτησης που θα διεξάγει με τα παιδιά.</a:t>
            </a:r>
            <a:endParaRPr lang="en-US" sz="8000" dirty="0"/>
          </a:p>
          <a:p>
            <a:r>
              <a:rPr lang="el-GR" sz="8000" dirty="0"/>
              <a:t>Αντιλαμβανόμαστε ότι σε μια ομάδα υπάρχουν  διαφορετικά επίπεδα γνωστικής εμπλοκής. Μαζί μ αυτά υπάρχει και το παιδί με απώλεια ακοής. Θα ήθελα εδώ να </a:t>
            </a:r>
            <a:r>
              <a:rPr lang="el-GR" sz="8000" dirty="0" smtClean="0"/>
              <a:t>τονίσω, </a:t>
            </a:r>
            <a:r>
              <a:rPr lang="el-GR" sz="8000" dirty="0"/>
              <a:t>ότι το κωφό παιδί είναι </a:t>
            </a:r>
            <a:r>
              <a:rPr lang="el-GR" sz="8000" b="1" dirty="0" smtClean="0"/>
              <a:t>δικός σας </a:t>
            </a:r>
            <a:r>
              <a:rPr lang="el-GR" sz="8000" dirty="0" smtClean="0"/>
              <a:t>μαθητής</a:t>
            </a:r>
            <a:r>
              <a:rPr lang="el-GR" sz="8000" dirty="0"/>
              <a:t>. </a:t>
            </a:r>
            <a:endParaRPr lang="el-GR" sz="8000" dirty="0" smtClean="0"/>
          </a:p>
          <a:p>
            <a:r>
              <a:rPr lang="el-GR" sz="8000" dirty="0"/>
              <a:t>Η μέθοδος της επαναδιήγησης  του παραμυθιού είναι λίγο δύσκολη για το παιδί με απώλεια ακοής, αν δεν δώσουμε λέξεις κλειδιά ή βοηθητικές ερωτήσεις. Εστιαστείτε και κατευθύνετε το παιδί στο γλωσσικό μοντέλο που μπορεί να παράξει. Χρησιμοποιείτε ερωτήσεις, τι είναι; Ποιος είναι; Τι κάνει; Και αποφύγετε στην αρχή τις ερωτήσεις, γιατί…. Ή τι νομίζεις…., ή δώσε ένα διαφορετικό </a:t>
            </a:r>
            <a:r>
              <a:rPr lang="el-GR" sz="8000" dirty="0" smtClean="0"/>
              <a:t>τέλος.</a:t>
            </a:r>
          </a:p>
          <a:p>
            <a:r>
              <a:rPr lang="el-GR" sz="8000" dirty="0"/>
              <a:t>Εδώ </a:t>
            </a:r>
            <a:r>
              <a:rPr lang="el-GR" sz="8000" b="1" dirty="0"/>
              <a:t>επιβάλλεται</a:t>
            </a:r>
            <a:r>
              <a:rPr lang="el-GR" sz="8000" dirty="0"/>
              <a:t> η χρήση εικόνων, εφφέ, φιγούρων κλπ</a:t>
            </a:r>
            <a:r>
              <a:rPr lang="el-GR" sz="8000" dirty="0" smtClean="0"/>
              <a:t>.</a:t>
            </a:r>
            <a:endParaRPr lang="en-US" sz="8000" dirty="0"/>
          </a:p>
          <a:p>
            <a:r>
              <a:rPr lang="el-GR" sz="8000" dirty="0"/>
              <a:t>Η καλύτερη μέθοδος για τα παιδιά με απώλεια ακοής στην επεξεργασία παραμυθιού είναι η δραματοποίηση και η συμμετοχή του ίδιου του παιδιού σ αυτή. Μπορείτε να το βοηθήσετε να επιλέξει το ρόλο, τι θα πει ή τι θα πρέπει να κάνει.</a:t>
            </a:r>
            <a:endParaRPr lang="en-US" sz="8000" dirty="0"/>
          </a:p>
          <a:p>
            <a:endParaRPr lang="en-US" sz="2200" dirty="0" smtClean="0"/>
          </a:p>
          <a:p>
            <a:pPr marL="0" indent="0">
              <a:buNone/>
            </a:pPr>
            <a:endParaRPr lang="en-US" dirty="0"/>
          </a:p>
        </p:txBody>
      </p:sp>
    </p:spTree>
    <p:extLst>
      <p:ext uri="{BB962C8B-B14F-4D97-AF65-F5344CB8AC3E}">
        <p14:creationId xmlns:p14="http://schemas.microsoft.com/office/powerpoint/2010/main" val="251595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785611" y="870331"/>
            <a:ext cx="10599313" cy="5298649"/>
          </a:xfrm>
          <a:prstGeom prst="rect">
            <a:avLst/>
          </a:prstGeom>
        </p:spPr>
        <p:txBody>
          <a:bodyPr vert="horz" lIns="91440" tIns="45720" rIns="91440" bIns="45720" rtlCol="0" anchor="t">
            <a:normAutofit fontScale="92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l-GR" dirty="0" smtClean="0"/>
              <a:t>Χρησιμοποιείστε </a:t>
            </a:r>
            <a:r>
              <a:rPr lang="el-GR" dirty="0"/>
              <a:t>επίσης την επαναδιήγηση με φιγούρες  στο φανελλοπίνακα, τις εικόνες για σειροθέτηση, λίγες στην αρχή,  χρησιμοποιώντας απλές χρονικές έννοιες, πριν, μετά τι έγινε;  Πού έγινε; Ποιος; </a:t>
            </a:r>
            <a:r>
              <a:rPr lang="el-GR" dirty="0" smtClean="0"/>
              <a:t>κλπ</a:t>
            </a:r>
            <a:r>
              <a:rPr lang="el-GR" dirty="0"/>
              <a:t>, </a:t>
            </a:r>
            <a:endParaRPr lang="el-GR" dirty="0" smtClean="0"/>
          </a:p>
          <a:p>
            <a:r>
              <a:rPr lang="el-GR" dirty="0" smtClean="0"/>
              <a:t>Αν </a:t>
            </a:r>
            <a:r>
              <a:rPr lang="el-GR" dirty="0"/>
              <a:t>θα ζητήσετε απ όλα τα παιδιά να πούνε ή να ζωγραφίσουν κάτι που τους άρεσε, πιθανόν το παιδί με απώλεια ακοής να δυσκολευτεί. Πρέπει να του δώσετε την ευκαιρία να ξαναδεί το παραμύθι-βιβλίο-εικόνες, ή να του αναφέρετε 1-2 περιστατικά ή ήρωες από το παραμύθι για να διαλέξει. Προσπαθήστε να εκμαιεύσετε από το παιδί με ποιον ήρωα έχει ταυτιστεί ή ποια συμπεριφορά του άρεσε</a:t>
            </a:r>
            <a:r>
              <a:rPr lang="el-GR" dirty="0" smtClean="0"/>
              <a:t>.</a:t>
            </a:r>
          </a:p>
          <a:p>
            <a:r>
              <a:rPr lang="el-GR" dirty="0"/>
              <a:t>Γνωρίζουμε συνάδελφοι ότι το παραμύθι, ως µια ιδιαίτερη µορφή αφήγησης, συγκεντρώνει όλα αυτά τα χαρακτηριστικά που κάνουν τη διδασκαλία µιας γλώσσας ιδιαίτερα ελκυστική και ενδιαφέρουσα</a:t>
            </a:r>
            <a:endParaRPr lang="en-US" dirty="0"/>
          </a:p>
          <a:p>
            <a:r>
              <a:rPr lang="el-GR" dirty="0"/>
              <a:t>Αν επιλεχθεί σωστά το παραμύθι, αν είναι απλό και κατανοητό και εντάσσοντας  νέες λέξεις και έννοιες µέσα στην ιστορία,  επιτρέπει ακόμα και σε µη επαρκείς χρήστες της γλώσσας να τις κατανοήσουν. Η επανάληψη των λεγόμενων </a:t>
            </a:r>
            <a:r>
              <a:rPr lang="el-GR" dirty="0" smtClean="0"/>
              <a:t>μοτίβων </a:t>
            </a:r>
            <a:r>
              <a:rPr lang="el-GR" dirty="0"/>
              <a:t>–αφηγηματικών επεισοδίων- ενδείκνυται για την ανάπτυξη της  γλώσσας, γιατί επιτρέπει να γίνει κατανοητό ένα  γλωσσικό πρότυπο και βοηθά στον εμπλουτισμό του λεξιλογίου.</a:t>
            </a:r>
            <a:endParaRPr lang="en-US" dirty="0"/>
          </a:p>
          <a:p>
            <a:endParaRPr lang="en-US" sz="2200" dirty="0"/>
          </a:p>
        </p:txBody>
      </p:sp>
    </p:spTree>
    <p:extLst>
      <p:ext uri="{BB962C8B-B14F-4D97-AF65-F5344CB8AC3E}">
        <p14:creationId xmlns:p14="http://schemas.microsoft.com/office/powerpoint/2010/main" val="11296610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312</TotalTime>
  <Words>1313</Words>
  <Application>Microsoft Office PowerPoint</Application>
  <PresentationFormat>Custom</PresentationFormat>
  <Paragraphs>51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Organic</vt:lpstr>
      <vt:lpstr>              Η Ένταξη παιδιών με απώλεια ακοής στη γενική εκπαίδευση. Πρακτικές εφαρμογές στο Νηπιαγωγείο      </vt:lpstr>
      <vt:lpstr>Γλωσσική ανάπτυξη </vt:lpstr>
      <vt:lpstr>PowerPoint Presentation</vt:lpstr>
      <vt:lpstr>Διαδικασία κατανόησης</vt:lpstr>
      <vt:lpstr>Γενικός κανόνας: </vt:lpstr>
      <vt:lpstr>Πιο συγκεκριμένα</vt:lpstr>
      <vt:lpstr>PowerPoint Presentation</vt:lpstr>
      <vt:lpstr>Παραμύθι</vt:lpstr>
      <vt:lpstr>PowerPoint Presentation</vt:lpstr>
      <vt:lpstr>Δραματοποίηση</vt:lpstr>
      <vt:lpstr>Χρήση φιγούρων</vt:lpstr>
      <vt:lpstr>Μορφασμοί προσώπου και σώματος</vt:lpstr>
      <vt:lpstr>Ερωτήσεις ανοιχτού τύπου</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Ένταξη παιδιών με απώλεια ακοής στη γενική εκπαίδευση. Πρακτικές εφαρμογές στο Νηπιαγωγείο</dc:title>
  <dc:creator>ioanna iacovou</dc:creator>
  <cp:lastModifiedBy>Student</cp:lastModifiedBy>
  <cp:revision>16</cp:revision>
  <dcterms:created xsi:type="dcterms:W3CDTF">2017-10-11T15:47:47Z</dcterms:created>
  <dcterms:modified xsi:type="dcterms:W3CDTF">2017-10-18T09:34:22Z</dcterms:modified>
</cp:coreProperties>
</file>