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22"/>
  </p:handoutMasterIdLst>
  <p:sldIdLst>
    <p:sldId id="256" r:id="rId2"/>
    <p:sldId id="272" r:id="rId3"/>
    <p:sldId id="257" r:id="rId4"/>
    <p:sldId id="258" r:id="rId5"/>
    <p:sldId id="259" r:id="rId6"/>
    <p:sldId id="274" r:id="rId7"/>
    <p:sldId id="273" r:id="rId8"/>
    <p:sldId id="261" r:id="rId9"/>
    <p:sldId id="264" r:id="rId10"/>
    <p:sldId id="262" r:id="rId11"/>
    <p:sldId id="263" r:id="rId12"/>
    <p:sldId id="265" r:id="rId13"/>
    <p:sldId id="275" r:id="rId14"/>
    <p:sldId id="276" r:id="rId15"/>
    <p:sldId id="266" r:id="rId16"/>
    <p:sldId id="270" r:id="rId17"/>
    <p:sldId id="271" r:id="rId18"/>
    <p:sldId id="267" r:id="rId19"/>
    <p:sldId id="268" r:id="rId20"/>
    <p:sldId id="269" r:id="rId21"/>
  </p:sldIdLst>
  <p:sldSz cx="12192000" cy="6858000"/>
  <p:notesSz cx="6889750" cy="9607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482046"/>
          </a:xfrm>
          <a:prstGeom prst="rect">
            <a:avLst/>
          </a:prstGeom>
        </p:spPr>
        <p:txBody>
          <a:bodyPr vert="horz" lIns="94265" tIns="47133" rIns="94265" bIns="47133" rtlCol="0"/>
          <a:lstStyle>
            <a:lvl1pPr algn="r">
              <a:defRPr sz="1200"/>
            </a:lvl1pPr>
          </a:lstStyle>
          <a:p>
            <a:fld id="{3C30A1FC-30DC-4716-B461-3D3C74AA8AF1}" type="datetimeFigureOut">
              <a:rPr lang="en-GB" smtClean="0"/>
              <a:t>17/10/2017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125506"/>
            <a:ext cx="2985558" cy="482045"/>
          </a:xfrm>
          <a:prstGeom prst="rect">
            <a:avLst/>
          </a:prstGeom>
        </p:spPr>
        <p:txBody>
          <a:bodyPr vert="horz" lIns="94265" tIns="47133" rIns="94265" bIns="47133" rtlCol="0" anchor="b"/>
          <a:lstStyle>
            <a:lvl1pPr algn="r">
              <a:defRPr sz="1200"/>
            </a:lvl1pPr>
          </a:lstStyle>
          <a:p>
            <a:fld id="{6FF843ED-12AC-48A6-85CD-235EE2DD50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3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79FA24-B682-45F1-A448-1AB9DD6608D5}" type="datetimeFigureOut">
              <a:rPr lang="en-GB" smtClean="0"/>
              <a:pPr/>
              <a:t>17/10/2017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18FDC0-F0A8-4944-8394-5627AB09661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5491" y="1218878"/>
            <a:ext cx="6664036" cy="1829121"/>
          </a:xfrm>
        </p:spPr>
        <p:txBody>
          <a:bodyPr>
            <a:noAutofit/>
          </a:bodyPr>
          <a:lstStyle/>
          <a:p>
            <a:pPr algn="ctr"/>
            <a:r>
              <a:rPr lang="el-GR" sz="5400" dirty="0" smtClean="0"/>
              <a:t>ΜΑΘΗΜΑΤΙΚΑ</a:t>
            </a:r>
            <a:br>
              <a:rPr lang="el-GR" sz="5400" dirty="0" smtClean="0"/>
            </a:br>
            <a:r>
              <a:rPr lang="el-GR" sz="5400" dirty="0" smtClean="0"/>
              <a:t> ΚΑΙ ΚΩΦΟ ΠΑΙΔΙ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0764" y="4267200"/>
            <a:ext cx="6631709" cy="1274618"/>
          </a:xfrm>
        </p:spPr>
        <p:txBody>
          <a:bodyPr>
            <a:normAutofit/>
          </a:bodyPr>
          <a:lstStyle/>
          <a:p>
            <a:pPr algn="r"/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Χρυσάνθη Δημητρίου Σταύρου</a:t>
            </a:r>
          </a:p>
          <a:p>
            <a:pPr algn="r"/>
            <a:r>
              <a:rPr lang="el-G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Βοηθός Διευθύντρια – Σχολή Κωφών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75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Ενδυναμωση</a:t>
            </a:r>
            <a:r>
              <a:rPr lang="el-GR" dirty="0" smtClean="0"/>
              <a:t> λεξιλογίου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Συζητήστε το καινούριο λεξιλόγιο, σε διαφορετικές καταστάσεις</a:t>
            </a:r>
          </a:p>
          <a:p>
            <a:pPr marL="0" indent="0">
              <a:buNone/>
            </a:pPr>
            <a:r>
              <a:rPr lang="el-GR" dirty="0" smtClean="0"/>
              <a:t>	τιμή ( πόσα είναι)</a:t>
            </a:r>
          </a:p>
          <a:p>
            <a:pPr marL="0" indent="0">
              <a:buNone/>
            </a:pPr>
            <a:r>
              <a:rPr lang="el-GR" dirty="0" smtClean="0"/>
              <a:t>	αξίζει την τιμή του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ποιά η τιμή του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είναι τιμή μου που σε γνωρίζω</a:t>
            </a:r>
          </a:p>
          <a:p>
            <a:pPr marL="360363" indent="-360363"/>
            <a:r>
              <a:rPr lang="el-GR" dirty="0" smtClean="0"/>
              <a:t>Συζητήστε ομόηχες λέξεις , που έχουν διαφορετικό νόημα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πολλαπλασιάζω</a:t>
            </a:r>
          </a:p>
          <a:p>
            <a:pPr marL="0" indent="0">
              <a:buNone/>
            </a:pPr>
            <a:r>
              <a:rPr lang="el-GR" dirty="0" smtClean="0"/>
              <a:t>	πολλαπλασιαστής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πολλαπλάσιο</a:t>
            </a:r>
          </a:p>
        </p:txBody>
      </p:sp>
    </p:spTree>
    <p:extLst>
      <p:ext uri="{BB962C8B-B14F-4D97-AF65-F5344CB8AC3E}">
        <p14:creationId xmlns:p14="http://schemas.microsoft.com/office/powerpoint/2010/main" val="65733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Ενδυναμωση</a:t>
            </a:r>
            <a:r>
              <a:rPr lang="el-GR" dirty="0" smtClean="0"/>
              <a:t> του </a:t>
            </a:r>
            <a:r>
              <a:rPr lang="el-GR" dirty="0" err="1" smtClean="0"/>
              <a:t>λεξιλογιου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8343" y="1773382"/>
            <a:ext cx="10526130" cy="4253345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Μέσα από βιώματα </a:t>
            </a:r>
          </a:p>
          <a:p>
            <a:pPr lvl="1"/>
            <a:r>
              <a:rPr lang="el-GR" sz="2800" dirty="0" smtClean="0"/>
              <a:t>δεκαδικοί, ποσοστά</a:t>
            </a:r>
          </a:p>
          <a:p>
            <a:pPr lvl="2"/>
            <a:r>
              <a:rPr lang="el-GR" sz="2400" dirty="0" smtClean="0"/>
              <a:t>Βρες τε  όλες τις διαφορετικές λέξεις με τις οποίες αναγράφεται η τιμή στις εκπτώσεις στα καταστήματα</a:t>
            </a:r>
          </a:p>
          <a:p>
            <a:pPr lvl="1"/>
            <a:r>
              <a:rPr lang="el-GR" sz="2800" dirty="0" smtClean="0"/>
              <a:t>Βάρος και χωρητικότητα</a:t>
            </a:r>
          </a:p>
          <a:p>
            <a:pPr lvl="2"/>
            <a:r>
              <a:rPr lang="el-GR" sz="2400" dirty="0" smtClean="0"/>
              <a:t>Βρες τε όλες τις διαφορετικές λέξεις που χρησιμοποιούμε για να μετρήσουμε ποσότητες φαγητού και υγρών</a:t>
            </a:r>
          </a:p>
        </p:txBody>
      </p:sp>
    </p:spTree>
    <p:extLst>
      <p:ext uri="{BB962C8B-B14F-4D97-AF65-F5344CB8AC3E}">
        <p14:creationId xmlns:p14="http://schemas.microsoft.com/office/powerpoint/2010/main" val="257660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προβληματοσ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Έρευνες έδειξαν ότι τα κωφά παιδιά είχαν παρόμοια επίδοση με τα ακούοντα παιδιά στα ευθεία προβλήματα αλλαγής , αλλά παρουσίαζαν σημαντικά χαμηλότερες επιδόσεις στα αντίστροφα προβλήματα (</a:t>
            </a:r>
            <a:r>
              <a:rPr lang="en-GB" dirty="0" err="1" smtClean="0"/>
              <a:t>Zevenbergen</a:t>
            </a:r>
            <a:r>
              <a:rPr lang="en-GB" dirty="0" smtClean="0"/>
              <a:t> </a:t>
            </a:r>
            <a:r>
              <a:rPr lang="el-GR" dirty="0" smtClean="0"/>
              <a:t>και</a:t>
            </a:r>
            <a:r>
              <a:rPr lang="en-GB" dirty="0" smtClean="0"/>
              <a:t> Power 2003)</a:t>
            </a:r>
          </a:p>
          <a:p>
            <a:r>
              <a:rPr lang="el-GR" dirty="0" smtClean="0"/>
              <a:t>Αναπαράσταση πληροφορίας στα προβλήματα αλλαγής	</a:t>
            </a:r>
          </a:p>
          <a:p>
            <a:pPr lvl="1"/>
            <a:r>
              <a:rPr lang="el-GR" dirty="0" smtClean="0"/>
              <a:t>Η ίδια η ιστορία</a:t>
            </a:r>
          </a:p>
          <a:p>
            <a:pPr lvl="1"/>
            <a:r>
              <a:rPr lang="el-GR" dirty="0" smtClean="0"/>
              <a:t>Η σειρά των γεγονότων</a:t>
            </a:r>
          </a:p>
          <a:p>
            <a:pPr lvl="1"/>
            <a:r>
              <a:rPr lang="el-GR" dirty="0" smtClean="0"/>
              <a:t>Η αριθμητική πληροφορία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5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r>
              <a:rPr lang="el-GR" dirty="0" smtClean="0"/>
              <a:t> </a:t>
            </a:r>
            <a:r>
              <a:rPr lang="el-GR" dirty="0" err="1" smtClean="0"/>
              <a:t>Γ΄</a:t>
            </a:r>
            <a:r>
              <a:rPr lang="el-GR" dirty="0" smtClean="0"/>
              <a:t> </a:t>
            </a:r>
            <a:r>
              <a:rPr lang="el-GR" dirty="0" err="1" smtClean="0"/>
              <a:t>Δημοτικου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7962" y="2223654"/>
            <a:ext cx="9997440" cy="3096491"/>
          </a:xfrm>
        </p:spPr>
        <p:txBody>
          <a:bodyPr/>
          <a:lstStyle/>
          <a:p>
            <a:pPr marL="273050" indent="-9525">
              <a:buNone/>
            </a:pPr>
            <a:r>
              <a:rPr lang="el-GR" dirty="0" smtClean="0"/>
              <a:t>Η κυρία Άννα αγόρασε για τα παιδιά της από το φούρνο 2 κομμάτια κέικ και 2 τυρόπιτες. Το ένα κομμάτι κέικ πωλείται προς €2,30 και η τυρόπιτα προς 0,90 </a:t>
            </a:r>
            <a:r>
              <a:rPr lang="el-GR" dirty="0" err="1" smtClean="0"/>
              <a:t>σεντ</a:t>
            </a:r>
            <a:r>
              <a:rPr lang="el-GR" dirty="0" smtClean="0"/>
              <a:t>. Πόσα ρέστα πήρε αν έδωσε ένα χαρτονόμισμα των 10 ευρώ;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Διαφοροποιηση</a:t>
            </a:r>
            <a:r>
              <a:rPr lang="el-GR" dirty="0" smtClean="0"/>
              <a:t> στη </a:t>
            </a:r>
            <a:r>
              <a:rPr lang="el-GR" dirty="0" err="1" smtClean="0"/>
              <a:t>διατυπωση</a:t>
            </a:r>
            <a:r>
              <a:rPr lang="el-GR" dirty="0" smtClean="0"/>
              <a:t> (</a:t>
            </a:r>
            <a:r>
              <a:rPr lang="el-GR" dirty="0" err="1" smtClean="0"/>
              <a:t>Αναπαρασταση</a:t>
            </a:r>
            <a:r>
              <a:rPr lang="el-GR" dirty="0" smtClean="0"/>
              <a:t> </a:t>
            </a:r>
            <a:r>
              <a:rPr lang="el-GR" dirty="0" err="1" smtClean="0"/>
              <a:t>πληροφοριασ</a:t>
            </a:r>
            <a:r>
              <a:rPr lang="el-GR" dirty="0" smtClean="0"/>
              <a:t> 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 marL="82550" indent="0">
              <a:buNone/>
            </a:pPr>
            <a:r>
              <a:rPr lang="el-GR" sz="5000" b="1" dirty="0" smtClean="0"/>
              <a:t>Το να σπάσει κάποιος το πρόβλημα σε μικρότερα μέρη και να δοθεί ένα συνώνυμο για μια δύσκολη λέξη είναι ιδιαίτερα βοηθητικό για παιδιά με απώλεια ακοής, καθώς και η χρήση εικόνων. :</a:t>
            </a:r>
            <a:endParaRPr lang="el-GR" sz="50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5100" dirty="0" smtClean="0"/>
              <a:t>Η κα Άννα αγόρασε δύο κομμάτια κέικ </a:t>
            </a:r>
          </a:p>
          <a:p>
            <a:endParaRPr lang="el-GR" sz="5100" dirty="0" smtClean="0"/>
          </a:p>
          <a:p>
            <a:pPr>
              <a:buNone/>
            </a:pPr>
            <a:r>
              <a:rPr lang="el-GR" sz="5100" dirty="0" smtClean="0"/>
              <a:t>			 και δύο τυρόπιτες    </a:t>
            </a:r>
          </a:p>
          <a:p>
            <a:endParaRPr lang="el-GR" dirty="0" smtClean="0"/>
          </a:p>
          <a:p>
            <a:pPr>
              <a:buNone/>
            </a:pPr>
            <a:r>
              <a:rPr lang="el-GR" sz="5100" b="1" dirty="0" smtClean="0"/>
              <a:t>ΤΙΜΕΣ</a:t>
            </a:r>
            <a:endParaRPr lang="el-GR" sz="5100" dirty="0" smtClean="0"/>
          </a:p>
          <a:p>
            <a:r>
              <a:rPr lang="el-GR" sz="5100" dirty="0" smtClean="0"/>
              <a:t>1 κομμάτι κέικ= €2,30</a:t>
            </a:r>
          </a:p>
          <a:p>
            <a:r>
              <a:rPr lang="el-GR" sz="5100" dirty="0" smtClean="0"/>
              <a:t>1 τυρόπιτα= 0,90 </a:t>
            </a:r>
            <a:r>
              <a:rPr lang="el-GR" sz="5100" dirty="0" err="1" smtClean="0"/>
              <a:t>σεντ</a:t>
            </a:r>
            <a:endParaRPr lang="el-GR" sz="5100" dirty="0" smtClean="0"/>
          </a:p>
          <a:p>
            <a:pPr>
              <a:buNone/>
            </a:pPr>
            <a:r>
              <a:rPr lang="el-GR" sz="5100" dirty="0" smtClean="0"/>
              <a:t> </a:t>
            </a:r>
          </a:p>
          <a:p>
            <a:pPr>
              <a:buNone/>
            </a:pPr>
            <a:r>
              <a:rPr lang="el-GR" sz="5100" dirty="0" smtClean="0"/>
              <a:t>Έδωσε 10 ευρώ. </a:t>
            </a:r>
          </a:p>
          <a:p>
            <a:pPr>
              <a:buNone/>
            </a:pPr>
            <a:r>
              <a:rPr lang="el-GR" sz="5100" dirty="0" smtClean="0"/>
              <a:t> </a:t>
            </a:r>
          </a:p>
          <a:p>
            <a:pPr>
              <a:buNone/>
            </a:pPr>
            <a:r>
              <a:rPr lang="el-GR" sz="5100" dirty="0" smtClean="0"/>
              <a:t>Πόσα ρέστα (λεφτά πήρε πίσω) η κα Άννα;</a:t>
            </a:r>
          </a:p>
          <a:p>
            <a:endParaRPr lang="el-GR" dirty="0"/>
          </a:p>
        </p:txBody>
      </p:sp>
      <p:pic>
        <p:nvPicPr>
          <p:cNvPr id="12" name="Εικόνα 126" descr="Αποτέλεσμα εικόνας για τσουρεκι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4920" y="2466110"/>
            <a:ext cx="2070389" cy="90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Εικόνα 123" descr="Σχετική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1929" y="3453246"/>
            <a:ext cx="1251671" cy="89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Αναπαρασταση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αριθμητικησ</a:t>
            </a:r>
            <a:r>
              <a:rPr lang="el-GR" dirty="0" smtClean="0"/>
              <a:t> </a:t>
            </a:r>
            <a:r>
              <a:rPr lang="el-GR" dirty="0" err="1" smtClean="0"/>
              <a:t>πληροφοριασ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Επίδοση  ( από τη Β τάξη εως τη Ε τάξη ) στη λύση προβλημάτων ήταν καλύτερη όταν η αναπαράσταση των πληροφοριών του προβλήματος γινόταν με εικόνες παρά με κύβους</a:t>
            </a:r>
          </a:p>
          <a:p>
            <a:r>
              <a:rPr lang="el-GR" dirty="0" smtClean="0"/>
              <a:t>Δυο λόγοι:</a:t>
            </a:r>
          </a:p>
          <a:p>
            <a:pPr lvl="2"/>
            <a:r>
              <a:rPr lang="el-GR" dirty="0" smtClean="0"/>
              <a:t>Οι εικόνες διευκολύνουν τα παιδιά να φαντάζονται την κατάσταση στην ιστορία</a:t>
            </a:r>
          </a:p>
          <a:p>
            <a:pPr lvl="2"/>
            <a:r>
              <a:rPr lang="el-GR" dirty="0" smtClean="0"/>
              <a:t>Οι εικόνες αυξάνουν την απόλαυση των παιδιών , άρα μεγαλύτερη ευχαρίστηση, ισχυρότερα κίνητρα τα οποία οδηγούν σε καλύτερη επίδοση</a:t>
            </a:r>
          </a:p>
          <a:p>
            <a:r>
              <a:rPr lang="el-GR" dirty="0" smtClean="0"/>
              <a:t>Στα παιδιά πρέπει να δίνεται η ευκαιρία να δημιουργούν τις δικές τους  διαδικασίες επίλυσης προβλήματος και να συζητούν μια ποικιλία τρόπων λύσης</a:t>
            </a:r>
            <a:endParaRPr lang="en-GB" dirty="0" smtClean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097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0"/>
            <a:ext cx="9997440" cy="1143000"/>
          </a:xfrm>
        </p:spPr>
        <p:txBody>
          <a:bodyPr>
            <a:normAutofit/>
          </a:bodyPr>
          <a:lstStyle/>
          <a:p>
            <a:r>
              <a:rPr lang="el-GR" sz="3200" dirty="0" err="1" smtClean="0">
                <a:effectLst/>
                <a:latin typeface="+mn-lt"/>
              </a:rPr>
              <a:t>Παραδειγμα</a:t>
            </a:r>
            <a:r>
              <a:rPr lang="el-GR" sz="3200" dirty="0" smtClean="0">
                <a:effectLst/>
                <a:latin typeface="+mn-lt"/>
              </a:rPr>
              <a:t> Α’ </a:t>
            </a:r>
            <a:r>
              <a:rPr lang="el-GR" sz="3200" dirty="0" err="1" smtClean="0">
                <a:effectLst/>
                <a:latin typeface="+mn-lt"/>
              </a:rPr>
              <a:t>ταξησ</a:t>
            </a:r>
            <a:r>
              <a:rPr lang="el-GR" sz="3200" dirty="0" smtClean="0">
                <a:effectLst/>
                <a:latin typeface="+mn-lt"/>
              </a:rPr>
              <a:t> </a:t>
            </a:r>
            <a:r>
              <a:rPr lang="el-GR" sz="3200" dirty="0" err="1" smtClean="0">
                <a:effectLst/>
                <a:latin typeface="+mn-lt"/>
              </a:rPr>
              <a:t>Δημοτικου</a:t>
            </a:r>
            <a:endParaRPr lang="el-GR" sz="3200" dirty="0"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13598" y="1267690"/>
            <a:ext cx="9997440" cy="5327073"/>
          </a:xfrm>
        </p:spPr>
        <p:txBody>
          <a:bodyPr>
            <a:noAutofit/>
          </a:bodyPr>
          <a:lstStyle/>
          <a:p>
            <a:pPr marL="82550" indent="0">
              <a:buNone/>
            </a:pPr>
            <a:r>
              <a:rPr lang="el-GR" sz="1800" b="1" dirty="0" smtClean="0"/>
              <a:t>Οι μαθητές διδάσκονται να μοντελοποιούν και να επιλύουν προβλήματα αναπαριστώντας, προσθέτοντας και αφαιρώντας ποσά </a:t>
            </a:r>
            <a:r>
              <a:rPr lang="en-US" sz="1800" b="1" dirty="0" smtClean="0"/>
              <a:t> </a:t>
            </a:r>
            <a:r>
              <a:rPr lang="el-GR" sz="1800" b="1" dirty="0" smtClean="0"/>
              <a:t>χρημάτων.  Ιεραρχήστε τις πιο κάτω δραστηριότητες για επίτευξη του πιο πάνω στόχου.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φτιάχνατε μαζί με το μαθητή γωνιά «καταστήματα»  στην τάξη για ατομικό μάθημα.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αφιερώνατε μερικά μαθήματα για να εμπεδώσει ο μαθητής την ποσοτική αξία των κερμάτων και των χαρτονομισμάτων.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διδάσκατε μέσα από το παιχνίδι στο κατάστημα έννοιες με την ίδια σημασία όπως τιμή- αξία πόσο κάνει- τι αξία έχει.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του διαβάζατε προφορικά προβληματάκια σχετικά με χρηματικές συναλλαγές και θα του ζητούσατε να βρει την απάντηση 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του διαβάζατε ιστοριούλες με απλά προβληματάκια πρόσθεσης και αφαίρεσης σχετικά με χρηματικές συναλλαγές , θα κάνατε συμβολική αναπαράσταση στον πίνακα και θα καθοδηγούσατε το μαθητή να βρει τη λύση.</a:t>
            </a:r>
          </a:p>
          <a:p>
            <a:pPr marL="596646" lvl="0" indent="-514350">
              <a:buFont typeface="+mj-lt"/>
              <a:buAutoNum type="arabicPeriod"/>
            </a:pPr>
            <a:r>
              <a:rPr lang="el-GR" sz="1800" dirty="0" smtClean="0"/>
              <a:t>Θα επισκεπτόσασταν μαζί με τον μαθητή την καντίνα, θα αγοράζατε μαζί το κολατσιό του, θα εξηγούσατε προφορικά τη συναλλαγή. Με </a:t>
            </a:r>
            <a:r>
              <a:rPr lang="el-GR" sz="1800" dirty="0" err="1" smtClean="0"/>
              <a:t>αφόρμηση</a:t>
            </a:r>
            <a:r>
              <a:rPr lang="el-GR" sz="1800" dirty="0" smtClean="0"/>
              <a:t> την επίσκεψη στην καντίνα, θα αναπαριστούσατε μετά συμβολικά το πρόβλημα και θα βοηθούσατε το μαθητή να κατανοήσει το σχετικό λεξιλόγιο.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ΑΠΑΝΤΗΣΗ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1891" y="2556163"/>
            <a:ext cx="9956800" cy="2154382"/>
          </a:xfrm>
        </p:spPr>
        <p:txBody>
          <a:bodyPr/>
          <a:lstStyle/>
          <a:p>
            <a:r>
              <a:rPr lang="el-GR" b="1" dirty="0" smtClean="0"/>
              <a:t>Η σωστή σειρά είναι: 2,6,1,3,5,4.</a:t>
            </a:r>
          </a:p>
          <a:p>
            <a:r>
              <a:rPr lang="el-GR" b="1" dirty="0" smtClean="0"/>
              <a:t>Βασική αρχή, διδάσκουμε πρώτα εμπειρικά (2,6 ή 6,2,1,3)</a:t>
            </a:r>
          </a:p>
          <a:p>
            <a:r>
              <a:rPr lang="el-GR" b="1" dirty="0" smtClean="0"/>
              <a:t>μετά συμβολικά και αναπαράσταση (5) και καταλήγουμε στην προφορική κατανόηση και επίλυση (4).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err="1" smtClean="0"/>
              <a:t>μπορουμε</a:t>
            </a:r>
            <a:r>
              <a:rPr lang="el-GR" dirty="0" smtClean="0"/>
              <a:t> να </a:t>
            </a:r>
            <a:r>
              <a:rPr lang="el-GR" dirty="0" err="1" smtClean="0"/>
              <a:t>κανουμε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Έμφαση στις πρώτες τάξεις του σχολείου σε δεξιότητες λεκτικού αναλυτικού συλλογισμού </a:t>
            </a:r>
          </a:p>
          <a:p>
            <a:r>
              <a:rPr lang="el-GR" dirty="0" smtClean="0"/>
              <a:t> στη συχνή χρήση δραστηριοτήτων επίλυσης προβλήματος με τη μορφή λεκτικών προβλημάτων μέσα από την καθημερινή τους ρουτίνα.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en-US" dirty="0" smtClean="0"/>
              <a:t>                 National Council of Teachers of Mathematics (2000</a:t>
            </a:r>
            <a:r>
              <a:rPr lang="el-GR" dirty="0" smtClean="0"/>
              <a:t>)</a:t>
            </a:r>
          </a:p>
          <a:p>
            <a:r>
              <a:rPr lang="el-GR" dirty="0" smtClean="0"/>
              <a:t>Δομημένες παρεμβάσεις που να ενθαρρύνουν τους μαθητές να δίνουν χρόνο στην οπτικοποίηση των λύσεων των μαθηματικών προβλημάτων</a:t>
            </a:r>
          </a:p>
          <a:p>
            <a:r>
              <a:rPr lang="el-GR" dirty="0" smtClean="0"/>
              <a:t>Εφαρμογή οπτικοχωρητικών στρατηγικών στην επίλυση μαθηματικών προβλημάτων σε πραγματικές καταστάσεις</a:t>
            </a:r>
          </a:p>
          <a:p>
            <a:r>
              <a:rPr lang="el-GR" dirty="0" smtClean="0"/>
              <a:t>Χρήση διαγραμμάτων και αναπαράσταση πληροφοριών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16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</a:t>
            </a:r>
            <a:r>
              <a:rPr lang="el-GR" dirty="0" err="1" smtClean="0"/>
              <a:t>οσουσ</a:t>
            </a:r>
            <a:r>
              <a:rPr lang="el-GR" dirty="0" smtClean="0"/>
              <a:t> </a:t>
            </a:r>
            <a:r>
              <a:rPr lang="el-GR" dirty="0" err="1" smtClean="0"/>
              <a:t>στηριζουν</a:t>
            </a:r>
            <a:r>
              <a:rPr lang="el-GR" dirty="0" smtClean="0"/>
              <a:t> </a:t>
            </a:r>
            <a:r>
              <a:rPr lang="el-GR" dirty="0" err="1" smtClean="0"/>
              <a:t>ατομικα</a:t>
            </a:r>
            <a:r>
              <a:rPr lang="el-GR" dirty="0" smtClean="0"/>
              <a:t> </a:t>
            </a:r>
            <a:r>
              <a:rPr lang="el-GR" dirty="0" err="1" smtClean="0"/>
              <a:t>κωφα</a:t>
            </a:r>
            <a:r>
              <a:rPr lang="el-GR" dirty="0" smtClean="0"/>
              <a:t> </a:t>
            </a:r>
            <a:r>
              <a:rPr lang="el-GR" dirty="0" err="1" smtClean="0"/>
              <a:t>παιδια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ατομικό μάθημα δίνει τη δυνατότητα στον εκπαιδευτικό να:</a:t>
            </a:r>
            <a:endParaRPr lang="en-US" dirty="0" smtClean="0"/>
          </a:p>
          <a:p>
            <a:pPr lvl="1"/>
            <a:r>
              <a:rPr lang="el-GR" dirty="0" smtClean="0"/>
              <a:t>ανακαλύψει τις δυνατότητες και τις αδυναμίες του μαθητή</a:t>
            </a:r>
            <a:endParaRPr lang="en-US" dirty="0" smtClean="0"/>
          </a:p>
          <a:p>
            <a:pPr lvl="1"/>
            <a:r>
              <a:rPr lang="el-GR" dirty="0" smtClean="0"/>
              <a:t>διδάξει στο κωφό παιδί μαθηματικές έννοιες μέσω παιχνιδιού και βιωματικών δραστηριοτήτων, που οι μαθητές της τάξης μπορεί να έχουν κατακτήσει μέσω τυχαίας μάθησης</a:t>
            </a:r>
          </a:p>
          <a:p>
            <a:pPr lvl="1"/>
            <a:r>
              <a:rPr lang="el-GR" dirty="0" smtClean="0"/>
              <a:t>να στοχεύσει στο να προδιδάσκει τις καινούριες έννοιες που θα διδάξει στην τάξη</a:t>
            </a:r>
          </a:p>
          <a:p>
            <a:pPr lvl="1"/>
            <a:r>
              <a:rPr lang="el-GR" dirty="0" smtClean="0"/>
              <a:t>να διδάξει στρατηγικές επίλυσης προβλημάτων</a:t>
            </a:r>
          </a:p>
          <a:p>
            <a:pPr marL="0" indent="0">
              <a:buNone/>
            </a:pPr>
            <a:r>
              <a:rPr lang="el-GR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4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Ερωτηση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61744" y="2625436"/>
            <a:ext cx="9997440" cy="2985655"/>
          </a:xfrm>
        </p:spPr>
        <p:txBody>
          <a:bodyPr/>
          <a:lstStyle/>
          <a:p>
            <a:pPr marL="82550" indent="0">
              <a:buNone/>
            </a:pPr>
            <a:r>
              <a:rPr lang="el-GR" dirty="0" smtClean="0"/>
              <a:t>Αντιμετωπίζουν τα κωφά παιδιά προκλήσεις κατά την εκπαίδευσή τους στην κατάκτηση της επάρκειας στα μαθηματικά;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0290" y="2408238"/>
            <a:ext cx="9997440" cy="1143000"/>
          </a:xfrm>
        </p:spPr>
        <p:txBody>
          <a:bodyPr/>
          <a:lstStyle/>
          <a:p>
            <a:r>
              <a:rPr lang="el-GR" dirty="0" err="1" smtClean="0"/>
              <a:t>Ευχαριστω</a:t>
            </a:r>
            <a:r>
              <a:rPr lang="el-GR" dirty="0" smtClean="0"/>
              <a:t> για την </a:t>
            </a:r>
            <a:r>
              <a:rPr lang="el-GR" dirty="0" err="1" smtClean="0"/>
              <a:t>προσοχη</a:t>
            </a:r>
            <a:r>
              <a:rPr lang="el-GR" dirty="0" smtClean="0"/>
              <a:t> </a:t>
            </a:r>
            <a:r>
              <a:rPr lang="el-GR" dirty="0" err="1" smtClean="0"/>
              <a:t>σασ</a:t>
            </a:r>
            <a:r>
              <a:rPr lang="el-GR" dirty="0" smtClean="0"/>
              <a:t>   !!!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Απαντηση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Τα κωφά παιδιά υπολείπονται των ακουόντων συνομιλήκων τους από δυο εως τα έξι έτη (</a:t>
            </a:r>
            <a:r>
              <a:rPr lang="en-GB" dirty="0" smtClean="0"/>
              <a:t>Porter &amp;</a:t>
            </a:r>
            <a:r>
              <a:rPr lang="el-GR" dirty="0" smtClean="0"/>
              <a:t> </a:t>
            </a:r>
            <a:r>
              <a:rPr lang="en-GB" dirty="0" err="1" smtClean="0"/>
              <a:t>Fonzi</a:t>
            </a:r>
            <a:r>
              <a:rPr lang="en-GB" dirty="0" smtClean="0"/>
              <a:t>,</a:t>
            </a:r>
            <a:r>
              <a:rPr lang="el-GR" dirty="0" smtClean="0"/>
              <a:t> </a:t>
            </a:r>
            <a:r>
              <a:rPr lang="en-GB" dirty="0" smtClean="0"/>
              <a:t>2007 </a:t>
            </a:r>
            <a:r>
              <a:rPr lang="en-GB" dirty="0" err="1" smtClean="0"/>
              <a:t>Borgna</a:t>
            </a:r>
            <a:r>
              <a:rPr lang="en-GB" dirty="0" smtClean="0"/>
              <a:t> &amp;</a:t>
            </a:r>
            <a:r>
              <a:rPr lang="el-GR" dirty="0" smtClean="0"/>
              <a:t> </a:t>
            </a:r>
            <a:r>
              <a:rPr lang="en-GB" dirty="0" err="1" smtClean="0"/>
              <a:t>Convertino</a:t>
            </a:r>
            <a:r>
              <a:rPr lang="en-GB" dirty="0" smtClean="0"/>
              <a:t>, 2013)</a:t>
            </a:r>
          </a:p>
          <a:p>
            <a:r>
              <a:rPr lang="el-GR" dirty="0" smtClean="0"/>
              <a:t>Διαφορές σε πιο θεμελιώδεις δεξιότητες σχετικές με τα μαθηματικά</a:t>
            </a:r>
          </a:p>
          <a:p>
            <a:pPr lvl="2"/>
            <a:r>
              <a:rPr lang="el-GR" dirty="0" smtClean="0"/>
              <a:t>Νοεροί υπολογισμοί </a:t>
            </a:r>
          </a:p>
          <a:p>
            <a:pPr lvl="2"/>
            <a:r>
              <a:rPr lang="el-GR" dirty="0" smtClean="0"/>
              <a:t>Ταχύτητα σύγκρισης αριθμών</a:t>
            </a:r>
          </a:p>
          <a:p>
            <a:pPr lvl="2"/>
            <a:r>
              <a:rPr lang="el-GR" dirty="0" smtClean="0"/>
              <a:t>Επίπεδο γνώσης της αριθμητικής γραμμής</a:t>
            </a:r>
          </a:p>
          <a:p>
            <a:r>
              <a:rPr lang="el-GR" dirty="0" smtClean="0"/>
              <a:t>Παρόμοια επίδοση με τα ακούοντα παιδιά στα ευθεία προβλήματα αλλαγής , παρουσίαζαν όμως  σημαντικά χαμηλότερες επιδόσεις στα αντίστροφα προβλήματα. </a:t>
            </a:r>
          </a:p>
        </p:txBody>
      </p:sp>
    </p:spTree>
    <p:extLst>
      <p:ext uri="{BB962C8B-B14F-4D97-AF65-F5344CB8AC3E}">
        <p14:creationId xmlns:p14="http://schemas.microsoft.com/office/powerpoint/2010/main" val="242899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ΛΟΓΟΙ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Ελάχιστα ερευνητικά δεδομένα που δείχνουν ότι η μαθηματική επίδοση των κωφών μαθητών σχετίζεται με τις ουδούς ακουστότητας</a:t>
            </a:r>
          </a:p>
          <a:p>
            <a:r>
              <a:rPr lang="el-GR" dirty="0" smtClean="0"/>
              <a:t>Αποτέλεσμα της καθηστέρισης της διάγνωσης και της κατάκτησης της γλώσσας</a:t>
            </a:r>
          </a:p>
          <a:p>
            <a:r>
              <a:rPr lang="el-GR" dirty="0" smtClean="0"/>
              <a:t>Ελλειπής πρόσβαση στην τυχαία μάθηση</a:t>
            </a:r>
          </a:p>
          <a:p>
            <a:r>
              <a:rPr lang="el-GR" dirty="0" smtClean="0"/>
              <a:t>Προσδοκίες των γονέων</a:t>
            </a:r>
          </a:p>
          <a:p>
            <a:r>
              <a:rPr lang="el-GR" dirty="0" smtClean="0"/>
              <a:t>Παιδαγωγικές πρακτικές και παράγοντες που συνδέονται με τον εκπαιδευτικό.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286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Επιπροσθετα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0289" y="1759527"/>
            <a:ext cx="9997440" cy="4156363"/>
          </a:xfrm>
        </p:spPr>
        <p:txBody>
          <a:bodyPr>
            <a:normAutofit/>
          </a:bodyPr>
          <a:lstStyle/>
          <a:p>
            <a:r>
              <a:rPr lang="el-GR" dirty="0" smtClean="0"/>
              <a:t>Αποτέλεσμα περιορισμένων εμπειριών που έχουν με ποσοτικές έννοιες κατά τα πρώτα χρόνια της ζωής τους.</a:t>
            </a:r>
          </a:p>
          <a:p>
            <a:r>
              <a:rPr lang="el-GR" dirty="0" smtClean="0"/>
              <a:t>Σπανιότητα έκθεσης των κωφών παιδιών σε λεκτικά προβλήματα και στο είδος των εμπειριών επίλυσης προβλήματος</a:t>
            </a:r>
          </a:p>
          <a:p>
            <a:r>
              <a:rPr lang="el-GR" dirty="0" smtClean="0"/>
              <a:t>Αισθητηριακές και γλωσσικές διαφοροποιήσεις επεξεργασίας πληροφοριών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8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ΓΛΩΣΣΙΚΕΣ ΔΥΣΚΟΛΙΕΣ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17162" y="1641763"/>
            <a:ext cx="9997440" cy="474518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Έλλειψη </a:t>
            </a:r>
            <a:r>
              <a:rPr lang="el-GR" sz="2800" dirty="0" err="1" smtClean="0"/>
              <a:t>προμαθηματικών</a:t>
            </a:r>
            <a:r>
              <a:rPr lang="el-GR" sz="2800" dirty="0" smtClean="0"/>
              <a:t> εννοιών, εννοιών σχετικών με το μέγεθος,  με το χρόνο, την ταχύτητα, την ώρα.</a:t>
            </a:r>
          </a:p>
          <a:p>
            <a:r>
              <a:rPr lang="el-GR" sz="2800" dirty="0" smtClean="0"/>
              <a:t>Δυσκολίες στην κατάκτηση λέξεων που χρησιμοποιούνται για τη </a:t>
            </a:r>
          </a:p>
          <a:p>
            <a:pPr lvl="1"/>
            <a:r>
              <a:rPr lang="el-GR" sz="2400" dirty="0" smtClean="0"/>
              <a:t>λογική σύνδεση όπως το εάν, διότι, αφού, άρα, </a:t>
            </a:r>
          </a:p>
          <a:p>
            <a:pPr lvl="1"/>
            <a:r>
              <a:rPr lang="el-GR" sz="2400" dirty="0" smtClean="0"/>
              <a:t>οι προθέσεις από, κατά, δια, </a:t>
            </a:r>
          </a:p>
          <a:p>
            <a:pPr lvl="1"/>
            <a:r>
              <a:rPr lang="el-GR" sz="2400" dirty="0" smtClean="0"/>
              <a:t>οι υποθετικοί σύνδεσμοι, εάν, όταν αφού, </a:t>
            </a:r>
          </a:p>
          <a:p>
            <a:pPr lvl="1"/>
            <a:r>
              <a:rPr lang="el-GR" sz="2400" dirty="0" smtClean="0"/>
              <a:t>τα αρνητικά μόρια μη, χωρίς, δεν, </a:t>
            </a:r>
          </a:p>
          <a:p>
            <a:pPr lvl="1"/>
            <a:r>
              <a:rPr lang="el-GR" sz="2400" dirty="0" smtClean="0"/>
              <a:t>οι αντωνυμίες αυτό, του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Κατακτηση</a:t>
            </a:r>
            <a:r>
              <a:rPr lang="el-GR" dirty="0" smtClean="0"/>
              <a:t> </a:t>
            </a:r>
            <a:r>
              <a:rPr lang="el-GR" dirty="0" err="1" smtClean="0"/>
              <a:t>ειδικων</a:t>
            </a:r>
            <a:r>
              <a:rPr lang="el-GR" dirty="0" smtClean="0"/>
              <a:t> </a:t>
            </a:r>
            <a:r>
              <a:rPr lang="el-GR" dirty="0" err="1" smtClean="0"/>
              <a:t>λεξεων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Ειδικές λέξεις που χρησιμοποιούνται μόνο στα μαθηματικά (αριθμητής, παρονομαστής, δεκαδικός )</a:t>
            </a:r>
          </a:p>
          <a:p>
            <a:pPr marL="442913" indent="-442913"/>
            <a:r>
              <a:rPr lang="el-GR" dirty="0" smtClean="0"/>
              <a:t>Πολλαπλές σημασίες των λέξεων (όμοια, διαφορά, δύναμη ,προς , κύβος, η βάση )</a:t>
            </a:r>
          </a:p>
          <a:p>
            <a:pPr marL="442913" indent="-442913"/>
            <a:r>
              <a:rPr lang="el-GR" dirty="0" smtClean="0"/>
              <a:t>Ομόηχες λέξεις μπορεί να προκαλέσουν σύγχυση  (ένα-</a:t>
            </a:r>
            <a:r>
              <a:rPr lang="el-GR" dirty="0" err="1" smtClean="0"/>
              <a:t>εννιά</a:t>
            </a:r>
            <a:r>
              <a:rPr lang="el-GR" dirty="0" smtClean="0"/>
              <a:t>, έξι-έκτη, εξάγωνο-οχτάγωνο)</a:t>
            </a:r>
          </a:p>
          <a:p>
            <a:pPr marL="442913" indent="-442913"/>
            <a:r>
              <a:rPr lang="el-GR" dirty="0" smtClean="0"/>
              <a:t>Λέξεις και φράσεις που δυνατόν να χρησιμοποιούνται με διαφορετική σημασία κάθε φορά πχ πόσα λιγότερα έχει, λιγότερα από, έχει </a:t>
            </a:r>
            <a:r>
              <a:rPr lang="el-GR" b="1" dirty="0" smtClean="0"/>
              <a:t>χ</a:t>
            </a:r>
            <a:r>
              <a:rPr lang="el-GR" dirty="0" smtClean="0"/>
              <a:t> λιγότερα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Γραμματισμοσ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14144" y="1447800"/>
            <a:ext cx="9997440" cy="4911436"/>
          </a:xfrm>
        </p:spPr>
        <p:txBody>
          <a:bodyPr>
            <a:normAutofit fontScale="77500" lnSpcReduction="20000"/>
          </a:bodyPr>
          <a:lstStyle/>
          <a:p>
            <a:r>
              <a:rPr lang="el-GR" sz="3300" dirty="0" smtClean="0"/>
              <a:t>Η επιτυχία των κωφών μαθητών στα μαθηματικά συνδέεται άμεσα με την ικανότητα τους για ανάγνωση και κατανόηση</a:t>
            </a:r>
          </a:p>
          <a:p>
            <a:r>
              <a:rPr lang="el-GR" sz="3300" dirty="0" smtClean="0"/>
              <a:t>Δυσκολίες στον γραμματισμό περιορίζουν τις ικανότητες τους </a:t>
            </a:r>
          </a:p>
          <a:p>
            <a:pPr lvl="1"/>
            <a:r>
              <a:rPr lang="el-GR" sz="3300" dirty="0" smtClean="0"/>
              <a:t> Να συγκρίνουν (πιο καλοί στο να βρούν ομοιότητες παρά διαφορές)</a:t>
            </a:r>
          </a:p>
          <a:p>
            <a:pPr lvl="1"/>
            <a:r>
              <a:rPr lang="el-GR" sz="3300" dirty="0" smtClean="0"/>
              <a:t> Να γενικεύσουν σκέψεις και πράξεις</a:t>
            </a:r>
          </a:p>
          <a:p>
            <a:pPr lvl="1"/>
            <a:r>
              <a:rPr lang="el-GR" sz="3300" dirty="0" smtClean="0"/>
              <a:t>Να αναπαραστούν σειρές γεγονότων ακόμα και αριθμών</a:t>
            </a:r>
          </a:p>
          <a:p>
            <a:pPr lvl="1"/>
            <a:r>
              <a:rPr lang="el-GR" sz="3300" dirty="0" smtClean="0"/>
              <a:t>Να βάλουν στη σειρά τα στάδια που θα ακολουθήσουν για να λύσουν ένα πρόβλημα</a:t>
            </a:r>
          </a:p>
          <a:p>
            <a:pPr lvl="1"/>
            <a:r>
              <a:rPr lang="el-GR" sz="3300" dirty="0" smtClean="0"/>
              <a:t>Να μεταφερτούν από το γνωστό στο άγνωστο</a:t>
            </a:r>
          </a:p>
          <a:p>
            <a:pPr lvl="1"/>
            <a:r>
              <a:rPr lang="el-GR" sz="3300" dirty="0" smtClean="0"/>
              <a:t>Να ανακαλύψουν νέες σχέσεις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66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Αποτελεσματικεσ</a:t>
            </a:r>
            <a:r>
              <a:rPr lang="el-GR" dirty="0" smtClean="0"/>
              <a:t> </a:t>
            </a:r>
            <a:r>
              <a:rPr lang="el-GR" dirty="0" err="1" smtClean="0"/>
              <a:t>προσεγγισεισ</a:t>
            </a:r>
            <a:r>
              <a:rPr lang="el-GR" dirty="0" smtClean="0"/>
              <a:t> στη </a:t>
            </a:r>
            <a:r>
              <a:rPr lang="el-GR" dirty="0" err="1" smtClean="0"/>
              <a:t>διδασκαλια</a:t>
            </a:r>
            <a:r>
              <a:rPr lang="el-GR" dirty="0" smtClean="0"/>
              <a:t> των </a:t>
            </a:r>
            <a:r>
              <a:rPr lang="el-GR" dirty="0" err="1" smtClean="0"/>
              <a:t>μαθηματικων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31016" y="1808018"/>
            <a:ext cx="9997440" cy="4371109"/>
          </a:xfrm>
        </p:spPr>
        <p:txBody>
          <a:bodyPr/>
          <a:lstStyle/>
          <a:p>
            <a:r>
              <a:rPr lang="el-GR" dirty="0" smtClean="0"/>
              <a:t>Πραγματικές εμπειρίες</a:t>
            </a:r>
          </a:p>
          <a:p>
            <a:r>
              <a:rPr lang="el-GR" dirty="0" smtClean="0"/>
              <a:t>Πρακτική εργασία</a:t>
            </a:r>
          </a:p>
          <a:p>
            <a:r>
              <a:rPr lang="el-GR" dirty="0" smtClean="0"/>
              <a:t>Ενδυνάμωση </a:t>
            </a:r>
            <a:r>
              <a:rPr lang="el-GR" dirty="0" smtClean="0"/>
              <a:t>λεξιλογίου</a:t>
            </a:r>
            <a:endParaRPr lang="el-GR" dirty="0" smtClean="0"/>
          </a:p>
          <a:p>
            <a:r>
              <a:rPr lang="el-GR" dirty="0" smtClean="0"/>
              <a:t>Ποτέ μην υποθέτετε ότι γνωρίζουν  ήδη τις γενικές πληροφορίες για το θέμα ( π.χ. Τράπουλα)</a:t>
            </a:r>
          </a:p>
          <a:p>
            <a:r>
              <a:rPr lang="el-GR" dirty="0" smtClean="0"/>
              <a:t>Κάντε το</a:t>
            </a:r>
            <a:r>
              <a:rPr lang="en-GB" dirty="0" smtClean="0"/>
              <a:t> </a:t>
            </a:r>
            <a:r>
              <a:rPr lang="el-GR" dirty="0" smtClean="0"/>
              <a:t>μάθημα διασκεδαστικό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67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791</TotalTime>
  <Words>1033</Words>
  <Application>Microsoft Office PowerPoint</Application>
  <PresentationFormat>Widescreen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Century Schoolbook</vt:lpstr>
      <vt:lpstr>Wingdings</vt:lpstr>
      <vt:lpstr>Wingdings 2</vt:lpstr>
      <vt:lpstr>Oriel</vt:lpstr>
      <vt:lpstr>ΜΑΘΗΜΑΤΙΚΑ  ΚΑΙ ΚΩΦΟ ΠΑΙΔΙ</vt:lpstr>
      <vt:lpstr>Ερωτηση</vt:lpstr>
      <vt:lpstr>Απαντηση</vt:lpstr>
      <vt:lpstr>ΛΟΓΟΙ</vt:lpstr>
      <vt:lpstr>Επιπροσθετα</vt:lpstr>
      <vt:lpstr>ΓΛΩΣΣΙΚΕΣ ΔΥΣΚΟΛΙΕΣ</vt:lpstr>
      <vt:lpstr>Κατακτηση ειδικων λεξεων</vt:lpstr>
      <vt:lpstr>Γραμματισμοσ</vt:lpstr>
      <vt:lpstr>Αποτελεσματικεσ προσεγγισεισ στη διδασκαλια των μαθηματικων</vt:lpstr>
      <vt:lpstr>Ενδυναμωση λεξιλογίου</vt:lpstr>
      <vt:lpstr>Ενδυναμωση του λεξιλογιου</vt:lpstr>
      <vt:lpstr>Λυση προβληματοσ</vt:lpstr>
      <vt:lpstr>Παραδειγμα Γ΄ Δημοτικου</vt:lpstr>
      <vt:lpstr>Διαφοροποιηση στη διατυπωση (Αναπαρασταση πληροφοριασ )</vt:lpstr>
      <vt:lpstr>Αναπαρασταση τησ αριθμητικησ πληροφοριασ</vt:lpstr>
      <vt:lpstr>Παραδειγμα Α’ ταξησ Δημοτικου</vt:lpstr>
      <vt:lpstr>ΑΠΑΝΤΗΣΗ</vt:lpstr>
      <vt:lpstr>Τι μπορουμε να κανουμε</vt:lpstr>
      <vt:lpstr>Για οσουσ στηριζουν ατομικα κωφα παιδια</vt:lpstr>
      <vt:lpstr>Ευχαριστω για την προσοχη σασ   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ΚΑΙ ΚΩΦΟ ΠΑΙΔΙ</dc:title>
  <dc:creator>margarita ♥</dc:creator>
  <cp:lastModifiedBy>Styliani Stavrou</cp:lastModifiedBy>
  <cp:revision>45</cp:revision>
  <cp:lastPrinted>2017-10-11T20:08:09Z</cp:lastPrinted>
  <dcterms:created xsi:type="dcterms:W3CDTF">2017-10-07T08:27:05Z</dcterms:created>
  <dcterms:modified xsi:type="dcterms:W3CDTF">2017-10-17T18:52:16Z</dcterms:modified>
</cp:coreProperties>
</file>