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4"/>
  </p:notesMasterIdLst>
  <p:sldIdLst>
    <p:sldId id="347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6" r:id="rId13"/>
    <p:sldId id="307" r:id="rId14"/>
    <p:sldId id="308" r:id="rId15"/>
    <p:sldId id="309" r:id="rId16"/>
    <p:sldId id="310" r:id="rId17"/>
    <p:sldId id="311" r:id="rId18"/>
    <p:sldId id="312" r:id="rId19"/>
    <p:sldId id="313" r:id="rId20"/>
    <p:sldId id="314" r:id="rId21"/>
    <p:sldId id="315" r:id="rId22"/>
    <p:sldId id="316" r:id="rId23"/>
    <p:sldId id="317" r:id="rId24"/>
    <p:sldId id="318" r:id="rId25"/>
    <p:sldId id="319" r:id="rId26"/>
    <p:sldId id="320" r:id="rId27"/>
    <p:sldId id="321" r:id="rId28"/>
    <p:sldId id="322" r:id="rId29"/>
    <p:sldId id="323" r:id="rId30"/>
    <p:sldId id="324" r:id="rId31"/>
    <p:sldId id="325" r:id="rId32"/>
    <p:sldId id="326" r:id="rId33"/>
    <p:sldId id="327" r:id="rId34"/>
    <p:sldId id="328" r:id="rId35"/>
    <p:sldId id="329" r:id="rId36"/>
    <p:sldId id="330" r:id="rId37"/>
    <p:sldId id="331" r:id="rId38"/>
    <p:sldId id="332" r:id="rId39"/>
    <p:sldId id="333" r:id="rId40"/>
    <p:sldId id="334" r:id="rId41"/>
    <p:sldId id="335" r:id="rId42"/>
    <p:sldId id="336" r:id="rId4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D1C2"/>
    <a:srgbClr val="A7E8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0" d="100"/>
          <a:sy n="100" d="100"/>
        </p:scale>
        <p:origin x="95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tableStyles" Target="tableStyles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emetris Eliades" userId="S::d.eliades@talos-rtd.com::d8cd0a81-d10d-4a0a-8745-b4893d32d5b6" providerId="AD" clId="Web-{87E66FF6-5D60-A597-A725-533E91033FE7}"/>
    <pc:docChg chg="addSld modSld">
      <pc:chgData name="Demetris Eliades" userId="S::d.eliades@talos-rtd.com::d8cd0a81-d10d-4a0a-8745-b4893d32d5b6" providerId="AD" clId="Web-{87E66FF6-5D60-A597-A725-533E91033FE7}" dt="2026-09-21T07:58:07.345" v="255" actId="20577"/>
      <pc:docMkLst>
        <pc:docMk/>
      </pc:docMkLst>
    </pc:docChg>
  </pc:docChgLst>
  <pc:docChgLst>
    <pc:chgData name="Elpida Christou" userId="S::ec@talos-rtd.com::596777bc-588f-4047-987a-80634f0e4552" providerId="AD" clId="Web-{3133F3B6-ADCB-8ACA-B173-3F6E187E30A3}"/>
    <pc:docChg chg="delSld modSld">
      <pc:chgData name="Elpida Christou" userId="S::ec@talos-rtd.com::596777bc-588f-4047-987a-80634f0e4552" providerId="AD" clId="Web-{3133F3B6-ADCB-8ACA-B173-3F6E187E30A3}" dt="2026-09-29T08:47:50.926" v="1"/>
      <pc:docMkLst>
        <pc:docMk/>
      </pc:docMkLst>
    </pc:docChg>
  </pc:docChgLst>
  <pc:docChgLst>
    <pc:chgData name="Elpida Christou" userId="S::ec@talos-rtd.com::596777bc-588f-4047-987a-80634f0e4552" providerId="AD" clId="Web-{01AF74C4-EFD3-CD9D-47B2-5A24399DF414}"/>
    <pc:docChg chg="modSld">
      <pc:chgData name="Elpida Christou" userId="S::ec@talos-rtd.com::596777bc-588f-4047-987a-80634f0e4552" providerId="AD" clId="Web-{01AF74C4-EFD3-CD9D-47B2-5A24399DF414}" dt="2026-09-22T09:41:01.929" v="308" actId="20577"/>
      <pc:docMkLst>
        <pc:docMk/>
      </pc:docMkLst>
    </pc:docChg>
  </pc:docChgLst>
  <pc:docChgLst>
    <pc:chgData name="Elpida Christou" userId="S::ec@talos-rtd.com::596777bc-588f-4047-987a-80634f0e4552" providerId="AD" clId="Web-{F35D62BC-1E1D-6BB3-E3C1-382FF1796B27}"/>
    <pc:docChg chg="addSld modSld">
      <pc:chgData name="Elpida Christou" userId="S::ec@talos-rtd.com::596777bc-588f-4047-987a-80634f0e4552" providerId="AD" clId="Web-{F35D62BC-1E1D-6BB3-E3C1-382FF1796B27}" dt="2026-09-24T09:53:11.800" v="7"/>
      <pc:docMkLst>
        <pc:docMk/>
      </pc:docMkLst>
    </pc:docChg>
  </pc:docChgLst>
  <pc:docChgLst>
    <pc:chgData name="Alexandros Michaelides" userId="71ac270f-adab-4111-b7b8-7059a2c9c282" providerId="ADAL" clId="{77ABF8D6-0BDB-4A55-8744-463F7E1248F8}"/>
    <pc:docChg chg="custSel modSld">
      <pc:chgData name="Alexandros Michaelides" userId="71ac270f-adab-4111-b7b8-7059a2c9c282" providerId="ADAL" clId="{77ABF8D6-0BDB-4A55-8744-463F7E1248F8}" dt="2026-10-03T05:01:58.330" v="92" actId="20577"/>
      <pc:docMkLst>
        <pc:docMk/>
      </pc:docMkLst>
      <pc:sldChg chg="modSp mod">
        <pc:chgData name="Alexandros Michaelides" userId="71ac270f-adab-4111-b7b8-7059a2c9c282" providerId="ADAL" clId="{77ABF8D6-0BDB-4A55-8744-463F7E1248F8}" dt="2026-10-03T04:35:46.865" v="0" actId="122"/>
        <pc:sldMkLst>
          <pc:docMk/>
          <pc:sldMk cId="678079661" sldId="303"/>
        </pc:sldMkLst>
        <pc:spChg chg="mod">
          <ac:chgData name="Alexandros Michaelides" userId="71ac270f-adab-4111-b7b8-7059a2c9c282" providerId="ADAL" clId="{77ABF8D6-0BDB-4A55-8744-463F7E1248F8}" dt="2026-10-03T04:35:46.865" v="0" actId="122"/>
          <ac:spMkLst>
            <pc:docMk/>
            <pc:sldMk cId="678079661" sldId="303"/>
            <ac:spMk id="10" creationId="{AB8C8AD7-64B3-EFCE-E171-F9C060A4E251}"/>
          </ac:spMkLst>
        </pc:spChg>
      </pc:sldChg>
      <pc:sldChg chg="modSp mod">
        <pc:chgData name="Alexandros Michaelides" userId="71ac270f-adab-4111-b7b8-7059a2c9c282" providerId="ADAL" clId="{77ABF8D6-0BDB-4A55-8744-463F7E1248F8}" dt="2026-10-03T04:43:59.708" v="1" actId="20577"/>
        <pc:sldMkLst>
          <pc:docMk/>
          <pc:sldMk cId="4262413589" sldId="311"/>
        </pc:sldMkLst>
        <pc:spChg chg="mod">
          <ac:chgData name="Alexandros Michaelides" userId="71ac270f-adab-4111-b7b8-7059a2c9c282" providerId="ADAL" clId="{77ABF8D6-0BDB-4A55-8744-463F7E1248F8}" dt="2026-10-03T04:43:59.708" v="1" actId="20577"/>
          <ac:spMkLst>
            <pc:docMk/>
            <pc:sldMk cId="4262413589" sldId="311"/>
            <ac:spMk id="35" creationId="{695E874A-0FE9-4011-024A-1E94C7F878BD}"/>
          </ac:spMkLst>
        </pc:spChg>
      </pc:sldChg>
      <pc:sldChg chg="modSp mod">
        <pc:chgData name="Alexandros Michaelides" userId="71ac270f-adab-4111-b7b8-7059a2c9c282" providerId="ADAL" clId="{77ABF8D6-0BDB-4A55-8744-463F7E1248F8}" dt="2026-10-03T04:50:44.853" v="17" actId="790"/>
        <pc:sldMkLst>
          <pc:docMk/>
          <pc:sldMk cId="2672919599" sldId="315"/>
        </pc:sldMkLst>
        <pc:spChg chg="mod">
          <ac:chgData name="Alexandros Michaelides" userId="71ac270f-adab-4111-b7b8-7059a2c9c282" providerId="ADAL" clId="{77ABF8D6-0BDB-4A55-8744-463F7E1248F8}" dt="2026-10-03T04:50:44.853" v="17" actId="790"/>
          <ac:spMkLst>
            <pc:docMk/>
            <pc:sldMk cId="2672919599" sldId="315"/>
            <ac:spMk id="3" creationId="{80DAA5C8-4AF3-2097-AC1C-26D2DF63DCB8}"/>
          </ac:spMkLst>
        </pc:spChg>
        <pc:spChg chg="mod">
          <ac:chgData name="Alexandros Michaelides" userId="71ac270f-adab-4111-b7b8-7059a2c9c282" providerId="ADAL" clId="{77ABF8D6-0BDB-4A55-8744-463F7E1248F8}" dt="2026-10-03T04:50:44.853" v="17" actId="790"/>
          <ac:spMkLst>
            <pc:docMk/>
            <pc:sldMk cId="2672919599" sldId="315"/>
            <ac:spMk id="4" creationId="{A750B67D-F3A3-1C35-CBF5-B7BCF791F562}"/>
          </ac:spMkLst>
        </pc:spChg>
        <pc:spChg chg="mod">
          <ac:chgData name="Alexandros Michaelides" userId="71ac270f-adab-4111-b7b8-7059a2c9c282" providerId="ADAL" clId="{77ABF8D6-0BDB-4A55-8744-463F7E1248F8}" dt="2026-10-03T04:50:44.853" v="17" actId="790"/>
          <ac:spMkLst>
            <pc:docMk/>
            <pc:sldMk cId="2672919599" sldId="315"/>
            <ac:spMk id="7" creationId="{563B87C9-CC7D-C14D-D07C-9DED835A19FA}"/>
          </ac:spMkLst>
        </pc:spChg>
        <pc:spChg chg="mod">
          <ac:chgData name="Alexandros Michaelides" userId="71ac270f-adab-4111-b7b8-7059a2c9c282" providerId="ADAL" clId="{77ABF8D6-0BDB-4A55-8744-463F7E1248F8}" dt="2026-10-03T04:50:44.853" v="17" actId="790"/>
          <ac:spMkLst>
            <pc:docMk/>
            <pc:sldMk cId="2672919599" sldId="315"/>
            <ac:spMk id="12" creationId="{6FE1CB7D-D3D6-A7AF-5E35-715D71FA0400}"/>
          </ac:spMkLst>
        </pc:spChg>
        <pc:spChg chg="mod">
          <ac:chgData name="Alexandros Michaelides" userId="71ac270f-adab-4111-b7b8-7059a2c9c282" providerId="ADAL" clId="{77ABF8D6-0BDB-4A55-8744-463F7E1248F8}" dt="2026-10-03T04:50:44.853" v="17" actId="790"/>
          <ac:spMkLst>
            <pc:docMk/>
            <pc:sldMk cId="2672919599" sldId="315"/>
            <ac:spMk id="13" creationId="{06D14A26-46B6-F7C7-3E70-0D87832D430E}"/>
          </ac:spMkLst>
        </pc:spChg>
        <pc:spChg chg="mod">
          <ac:chgData name="Alexandros Michaelides" userId="71ac270f-adab-4111-b7b8-7059a2c9c282" providerId="ADAL" clId="{77ABF8D6-0BDB-4A55-8744-463F7E1248F8}" dt="2026-10-03T04:46:15.402" v="3" actId="108"/>
          <ac:spMkLst>
            <pc:docMk/>
            <pc:sldMk cId="2672919599" sldId="315"/>
            <ac:spMk id="15" creationId="{426411C8-0FF8-74F4-10BC-7CF52CFAF018}"/>
          </ac:spMkLst>
        </pc:spChg>
        <pc:spChg chg="mod">
          <ac:chgData name="Alexandros Michaelides" userId="71ac270f-adab-4111-b7b8-7059a2c9c282" providerId="ADAL" clId="{77ABF8D6-0BDB-4A55-8744-463F7E1248F8}" dt="2026-10-03T04:50:44.853" v="17" actId="790"/>
          <ac:spMkLst>
            <pc:docMk/>
            <pc:sldMk cId="2672919599" sldId="315"/>
            <ac:spMk id="18" creationId="{E532ECB1-2511-2BFF-4317-CC918CE64FE0}"/>
          </ac:spMkLst>
        </pc:spChg>
        <pc:spChg chg="mod">
          <ac:chgData name="Alexandros Michaelides" userId="71ac270f-adab-4111-b7b8-7059a2c9c282" providerId="ADAL" clId="{77ABF8D6-0BDB-4A55-8744-463F7E1248F8}" dt="2026-10-03T04:50:44.853" v="17" actId="790"/>
          <ac:spMkLst>
            <pc:docMk/>
            <pc:sldMk cId="2672919599" sldId="315"/>
            <ac:spMk id="22" creationId="{CAAAB704-6239-142F-80F6-36102735B8CD}"/>
          </ac:spMkLst>
        </pc:spChg>
        <pc:spChg chg="mod">
          <ac:chgData name="Alexandros Michaelides" userId="71ac270f-adab-4111-b7b8-7059a2c9c282" providerId="ADAL" clId="{77ABF8D6-0BDB-4A55-8744-463F7E1248F8}" dt="2026-10-03T04:50:44.853" v="17" actId="790"/>
          <ac:spMkLst>
            <pc:docMk/>
            <pc:sldMk cId="2672919599" sldId="315"/>
            <ac:spMk id="24" creationId="{68871742-D655-52CF-FB7C-BCF69A15A953}"/>
          </ac:spMkLst>
        </pc:spChg>
        <pc:spChg chg="mod">
          <ac:chgData name="Alexandros Michaelides" userId="71ac270f-adab-4111-b7b8-7059a2c9c282" providerId="ADAL" clId="{77ABF8D6-0BDB-4A55-8744-463F7E1248F8}" dt="2026-10-03T04:50:44.853" v="17" actId="790"/>
          <ac:spMkLst>
            <pc:docMk/>
            <pc:sldMk cId="2672919599" sldId="315"/>
            <ac:spMk id="25" creationId="{CA9025F9-6687-A82D-921A-08F840F35B29}"/>
          </ac:spMkLst>
        </pc:spChg>
        <pc:spChg chg="mod">
          <ac:chgData name="Alexandros Michaelides" userId="71ac270f-adab-4111-b7b8-7059a2c9c282" providerId="ADAL" clId="{77ABF8D6-0BDB-4A55-8744-463F7E1248F8}" dt="2026-10-03T04:50:44.853" v="17" actId="790"/>
          <ac:spMkLst>
            <pc:docMk/>
            <pc:sldMk cId="2672919599" sldId="315"/>
            <ac:spMk id="41" creationId="{CB9DEB13-82C5-63EE-6A20-715C2C73824F}"/>
          </ac:spMkLst>
        </pc:spChg>
      </pc:sldChg>
      <pc:sldChg chg="modSp mod">
        <pc:chgData name="Alexandros Michaelides" userId="71ac270f-adab-4111-b7b8-7059a2c9c282" providerId="ADAL" clId="{77ABF8D6-0BDB-4A55-8744-463F7E1248F8}" dt="2026-10-03T04:48:46.523" v="4" actId="20577"/>
        <pc:sldMkLst>
          <pc:docMk/>
          <pc:sldMk cId="2546511464" sldId="317"/>
        </pc:sldMkLst>
        <pc:spChg chg="mod">
          <ac:chgData name="Alexandros Michaelides" userId="71ac270f-adab-4111-b7b8-7059a2c9c282" providerId="ADAL" clId="{77ABF8D6-0BDB-4A55-8744-463F7E1248F8}" dt="2026-10-03T04:48:46.523" v="4" actId="20577"/>
          <ac:spMkLst>
            <pc:docMk/>
            <pc:sldMk cId="2546511464" sldId="317"/>
            <ac:spMk id="24" creationId="{A40E95ED-74A8-7BBE-4681-158F7B38968C}"/>
          </ac:spMkLst>
        </pc:spChg>
      </pc:sldChg>
      <pc:sldChg chg="modSp mod">
        <pc:chgData name="Alexandros Michaelides" userId="71ac270f-adab-4111-b7b8-7059a2c9c282" providerId="ADAL" clId="{77ABF8D6-0BDB-4A55-8744-463F7E1248F8}" dt="2026-10-03T04:50:03.900" v="16" actId="20577"/>
        <pc:sldMkLst>
          <pc:docMk/>
          <pc:sldMk cId="383794457" sldId="318"/>
        </pc:sldMkLst>
        <pc:spChg chg="mod">
          <ac:chgData name="Alexandros Michaelides" userId="71ac270f-adab-4111-b7b8-7059a2c9c282" providerId="ADAL" clId="{77ABF8D6-0BDB-4A55-8744-463F7E1248F8}" dt="2026-10-03T04:50:03.900" v="16" actId="20577"/>
          <ac:spMkLst>
            <pc:docMk/>
            <pc:sldMk cId="383794457" sldId="318"/>
            <ac:spMk id="36" creationId="{00000000-0000-0000-0000-000000000000}"/>
          </ac:spMkLst>
        </pc:spChg>
      </pc:sldChg>
      <pc:sldChg chg="modSp mod">
        <pc:chgData name="Alexandros Michaelides" userId="71ac270f-adab-4111-b7b8-7059a2c9c282" providerId="ADAL" clId="{77ABF8D6-0BDB-4A55-8744-463F7E1248F8}" dt="2026-10-03T04:51:52.965" v="19" actId="790"/>
        <pc:sldMkLst>
          <pc:docMk/>
          <pc:sldMk cId="823538395" sldId="319"/>
        </pc:sldMkLst>
        <pc:spChg chg="mod">
          <ac:chgData name="Alexandros Michaelides" userId="71ac270f-adab-4111-b7b8-7059a2c9c282" providerId="ADAL" clId="{77ABF8D6-0BDB-4A55-8744-463F7E1248F8}" dt="2026-10-03T04:51:52.965" v="19" actId="790"/>
          <ac:spMkLst>
            <pc:docMk/>
            <pc:sldMk cId="823538395" sldId="319"/>
            <ac:spMk id="5" creationId="{00000000-0000-0000-0000-000000000000}"/>
          </ac:spMkLst>
        </pc:spChg>
      </pc:sldChg>
      <pc:sldChg chg="modSp mod">
        <pc:chgData name="Alexandros Michaelides" userId="71ac270f-adab-4111-b7b8-7059a2c9c282" providerId="ADAL" clId="{77ABF8D6-0BDB-4A55-8744-463F7E1248F8}" dt="2026-10-03T05:01:58.330" v="92" actId="20577"/>
        <pc:sldMkLst>
          <pc:docMk/>
          <pc:sldMk cId="2206505837" sldId="325"/>
        </pc:sldMkLst>
        <pc:spChg chg="mod">
          <ac:chgData name="Alexandros Michaelides" userId="71ac270f-adab-4111-b7b8-7059a2c9c282" providerId="ADAL" clId="{77ABF8D6-0BDB-4A55-8744-463F7E1248F8}" dt="2026-10-03T05:01:58.330" v="92" actId="20577"/>
          <ac:spMkLst>
            <pc:docMk/>
            <pc:sldMk cId="2206505837" sldId="325"/>
            <ac:spMk id="6" creationId="{09F26BA8-88AC-634F-EE46-440450EBDA48}"/>
          </ac:spMkLst>
        </pc:spChg>
      </pc:sldChg>
      <pc:sldChg chg="modSp mod">
        <pc:chgData name="Alexandros Michaelides" userId="71ac270f-adab-4111-b7b8-7059a2c9c282" providerId="ADAL" clId="{77ABF8D6-0BDB-4A55-8744-463F7E1248F8}" dt="2026-10-03T04:56:01.559" v="20" actId="790"/>
        <pc:sldMkLst>
          <pc:docMk/>
          <pc:sldMk cId="2529054377" sldId="326"/>
        </pc:sldMkLst>
        <pc:graphicFrameChg chg="modGraphic">
          <ac:chgData name="Alexandros Michaelides" userId="71ac270f-adab-4111-b7b8-7059a2c9c282" providerId="ADAL" clId="{77ABF8D6-0BDB-4A55-8744-463F7E1248F8}" dt="2026-10-03T04:56:01.559" v="20" actId="790"/>
          <ac:graphicFrameMkLst>
            <pc:docMk/>
            <pc:sldMk cId="2529054377" sldId="326"/>
            <ac:graphicFrameMk id="16" creationId="{3913A136-0D4C-9C07-3C57-8CDB649AD7F4}"/>
          </ac:graphicFrameMkLst>
        </pc:graphicFrameChg>
      </pc:sldChg>
      <pc:sldChg chg="modSp mod">
        <pc:chgData name="Alexandros Michaelides" userId="71ac270f-adab-4111-b7b8-7059a2c9c282" providerId="ADAL" clId="{77ABF8D6-0BDB-4A55-8744-463F7E1248F8}" dt="2026-10-03T04:57:41.147" v="22" actId="1076"/>
        <pc:sldMkLst>
          <pc:docMk/>
          <pc:sldMk cId="205925613" sldId="327"/>
        </pc:sldMkLst>
        <pc:spChg chg="mod">
          <ac:chgData name="Alexandros Michaelides" userId="71ac270f-adab-4111-b7b8-7059a2c9c282" providerId="ADAL" clId="{77ABF8D6-0BDB-4A55-8744-463F7E1248F8}" dt="2026-10-03T04:57:41.147" v="22" actId="1076"/>
          <ac:spMkLst>
            <pc:docMk/>
            <pc:sldMk cId="205925613" sldId="327"/>
            <ac:spMk id="9" creationId="{D63F03B6-C363-B37B-6644-619AC110AD98}"/>
          </ac:spMkLst>
        </pc:spChg>
      </pc:sldChg>
      <pc:sldChg chg="modSp mod">
        <pc:chgData name="Alexandros Michaelides" userId="71ac270f-adab-4111-b7b8-7059a2c9c282" providerId="ADAL" clId="{77ABF8D6-0BDB-4A55-8744-463F7E1248F8}" dt="2026-10-03T05:01:30.259" v="71" actId="20577"/>
        <pc:sldMkLst>
          <pc:docMk/>
          <pc:sldMk cId="348496108" sldId="335"/>
        </pc:sldMkLst>
        <pc:spChg chg="mod">
          <ac:chgData name="Alexandros Michaelides" userId="71ac270f-adab-4111-b7b8-7059a2c9c282" providerId="ADAL" clId="{77ABF8D6-0BDB-4A55-8744-463F7E1248F8}" dt="2026-10-03T05:01:06.876" v="61" actId="6549"/>
          <ac:spMkLst>
            <pc:docMk/>
            <pc:sldMk cId="348496108" sldId="335"/>
            <ac:spMk id="26" creationId="{871C9C73-62A5-75C1-6518-CC5B2E3E28EF}"/>
          </ac:spMkLst>
        </pc:spChg>
        <pc:spChg chg="mod">
          <ac:chgData name="Alexandros Michaelides" userId="71ac270f-adab-4111-b7b8-7059a2c9c282" providerId="ADAL" clId="{77ABF8D6-0BDB-4A55-8744-463F7E1248F8}" dt="2026-10-03T05:01:30.259" v="71" actId="20577"/>
          <ac:spMkLst>
            <pc:docMk/>
            <pc:sldMk cId="348496108" sldId="335"/>
            <ac:spMk id="31" creationId="{6CCA2831-03EC-D7E2-E759-4D31154F8DD8}"/>
          </ac:spMkLst>
        </pc:spChg>
        <pc:spChg chg="mod">
          <ac:chgData name="Alexandros Michaelides" userId="71ac270f-adab-4111-b7b8-7059a2c9c282" providerId="ADAL" clId="{77ABF8D6-0BDB-4A55-8744-463F7E1248F8}" dt="2026-10-03T05:00:51.466" v="60" actId="20577"/>
          <ac:spMkLst>
            <pc:docMk/>
            <pc:sldMk cId="348496108" sldId="335"/>
            <ac:spMk id="33" creationId="{E49CD7D9-3089-B16F-E01E-CBF5B07AC6BE}"/>
          </ac:spMkLst>
        </pc:spChg>
      </pc:sldChg>
    </pc:docChg>
  </pc:docChgLst>
  <pc:docChgLst>
    <pc:chgData name="Nikoleta Panayiotou" userId="S::npa@talos-rtd.com::47c3d34d-8aec-4a56-bfb8-156796c7d1f6" providerId="AD" clId="Web-{6EBF1231-3195-E11D-D949-12F7D1514676}"/>
    <pc:docChg chg="modSld">
      <pc:chgData name="Nikoleta Panayiotou" userId="S::npa@talos-rtd.com::47c3d34d-8aec-4a56-bfb8-156796c7d1f6" providerId="AD" clId="Web-{6EBF1231-3195-E11D-D949-12F7D1514676}" dt="2026-09-21T08:37:56.570" v="31" actId="20577"/>
      <pc:docMkLst>
        <pc:docMk/>
      </pc:docMkLst>
    </pc:docChg>
  </pc:docChgLst>
  <pc:docChgLst>
    <pc:chgData name="Alexandros Michaelides" userId="71ac270f-adab-4111-b7b8-7059a2c9c282" providerId="ADAL" clId="{DA910BEF-0801-4FD2-A4F3-62ECE758902B}"/>
    <pc:docChg chg="undo custSel addSld delSld modSld sldOrd">
      <pc:chgData name="Alexandros Michaelides" userId="71ac270f-adab-4111-b7b8-7059a2c9c282" providerId="ADAL" clId="{DA910BEF-0801-4FD2-A4F3-62ECE758902B}" dt="2026-09-30T10:45:59.940" v="579"/>
      <pc:docMkLst>
        <pc:docMk/>
      </pc:docMkLst>
      <pc:sldChg chg="add">
        <pc:chgData name="Alexandros Michaelides" userId="71ac270f-adab-4111-b7b8-7059a2c9c282" providerId="ADAL" clId="{DA910BEF-0801-4FD2-A4F3-62ECE758902B}" dt="2026-09-30T09:54:51.634" v="472"/>
        <pc:sldMkLst>
          <pc:docMk/>
          <pc:sldMk cId="1641050380" sldId="299"/>
        </pc:sldMkLst>
      </pc:sldChg>
      <pc:sldChg chg="add">
        <pc:chgData name="Alexandros Michaelides" userId="71ac270f-adab-4111-b7b8-7059a2c9c282" providerId="ADAL" clId="{DA910BEF-0801-4FD2-A4F3-62ECE758902B}" dt="2026-09-30T09:54:52.247" v="474"/>
        <pc:sldMkLst>
          <pc:docMk/>
          <pc:sldMk cId="1335129978" sldId="300"/>
        </pc:sldMkLst>
      </pc:sldChg>
      <pc:sldChg chg="add">
        <pc:chgData name="Alexandros Michaelides" userId="71ac270f-adab-4111-b7b8-7059a2c9c282" providerId="ADAL" clId="{DA910BEF-0801-4FD2-A4F3-62ECE758902B}" dt="2026-09-30T09:54:53.077" v="476"/>
        <pc:sldMkLst>
          <pc:docMk/>
          <pc:sldMk cId="3711344402" sldId="301"/>
        </pc:sldMkLst>
      </pc:sldChg>
      <pc:sldChg chg="add">
        <pc:chgData name="Alexandros Michaelides" userId="71ac270f-adab-4111-b7b8-7059a2c9c282" providerId="ADAL" clId="{DA910BEF-0801-4FD2-A4F3-62ECE758902B}" dt="2026-09-30T09:54:53.921" v="478"/>
        <pc:sldMkLst>
          <pc:docMk/>
          <pc:sldMk cId="1878557963" sldId="302"/>
        </pc:sldMkLst>
      </pc:sldChg>
      <pc:sldChg chg="add">
        <pc:chgData name="Alexandros Michaelides" userId="71ac270f-adab-4111-b7b8-7059a2c9c282" providerId="ADAL" clId="{DA910BEF-0801-4FD2-A4F3-62ECE758902B}" dt="2026-09-30T09:54:54.762" v="480"/>
        <pc:sldMkLst>
          <pc:docMk/>
          <pc:sldMk cId="678079661" sldId="303"/>
        </pc:sldMkLst>
      </pc:sldChg>
      <pc:sldChg chg="add">
        <pc:chgData name="Alexandros Michaelides" userId="71ac270f-adab-4111-b7b8-7059a2c9c282" providerId="ADAL" clId="{DA910BEF-0801-4FD2-A4F3-62ECE758902B}" dt="2026-09-30T09:54:55.616" v="482"/>
        <pc:sldMkLst>
          <pc:docMk/>
          <pc:sldMk cId="2186884983" sldId="304"/>
        </pc:sldMkLst>
      </pc:sldChg>
      <pc:sldChg chg="add">
        <pc:chgData name="Alexandros Michaelides" userId="71ac270f-adab-4111-b7b8-7059a2c9c282" providerId="ADAL" clId="{DA910BEF-0801-4FD2-A4F3-62ECE758902B}" dt="2026-09-30T09:54:56.468" v="484"/>
        <pc:sldMkLst>
          <pc:docMk/>
          <pc:sldMk cId="2554765454" sldId="305"/>
        </pc:sldMkLst>
      </pc:sldChg>
      <pc:sldChg chg="add">
        <pc:chgData name="Alexandros Michaelides" userId="71ac270f-adab-4111-b7b8-7059a2c9c282" providerId="ADAL" clId="{DA910BEF-0801-4FD2-A4F3-62ECE758902B}" dt="2026-09-30T09:54:57.132" v="486"/>
        <pc:sldMkLst>
          <pc:docMk/>
          <pc:sldMk cId="2634555837" sldId="306"/>
        </pc:sldMkLst>
      </pc:sldChg>
      <pc:sldChg chg="add">
        <pc:chgData name="Alexandros Michaelides" userId="71ac270f-adab-4111-b7b8-7059a2c9c282" providerId="ADAL" clId="{DA910BEF-0801-4FD2-A4F3-62ECE758902B}" dt="2026-09-30T09:54:57.986" v="488"/>
        <pc:sldMkLst>
          <pc:docMk/>
          <pc:sldMk cId="3116193014" sldId="307"/>
        </pc:sldMkLst>
      </pc:sldChg>
      <pc:sldChg chg="add">
        <pc:chgData name="Alexandros Michaelides" userId="71ac270f-adab-4111-b7b8-7059a2c9c282" providerId="ADAL" clId="{DA910BEF-0801-4FD2-A4F3-62ECE758902B}" dt="2026-09-30T09:54:58.983" v="490"/>
        <pc:sldMkLst>
          <pc:docMk/>
          <pc:sldMk cId="2010578126" sldId="308"/>
        </pc:sldMkLst>
      </pc:sldChg>
      <pc:sldChg chg="add">
        <pc:chgData name="Alexandros Michaelides" userId="71ac270f-adab-4111-b7b8-7059a2c9c282" providerId="ADAL" clId="{DA910BEF-0801-4FD2-A4F3-62ECE758902B}" dt="2026-09-30T09:54:59.588" v="492"/>
        <pc:sldMkLst>
          <pc:docMk/>
          <pc:sldMk cId="3016151539" sldId="309"/>
        </pc:sldMkLst>
      </pc:sldChg>
      <pc:sldChg chg="add">
        <pc:chgData name="Alexandros Michaelides" userId="71ac270f-adab-4111-b7b8-7059a2c9c282" providerId="ADAL" clId="{DA910BEF-0801-4FD2-A4F3-62ECE758902B}" dt="2026-09-30T09:55:00.299" v="494"/>
        <pc:sldMkLst>
          <pc:docMk/>
          <pc:sldMk cId="2384122830" sldId="310"/>
        </pc:sldMkLst>
      </pc:sldChg>
      <pc:sldChg chg="add">
        <pc:chgData name="Alexandros Michaelides" userId="71ac270f-adab-4111-b7b8-7059a2c9c282" providerId="ADAL" clId="{DA910BEF-0801-4FD2-A4F3-62ECE758902B}" dt="2026-09-30T09:55:01.103" v="496"/>
        <pc:sldMkLst>
          <pc:docMk/>
          <pc:sldMk cId="4262413589" sldId="311"/>
        </pc:sldMkLst>
      </pc:sldChg>
      <pc:sldChg chg="add">
        <pc:chgData name="Alexandros Michaelides" userId="71ac270f-adab-4111-b7b8-7059a2c9c282" providerId="ADAL" clId="{DA910BEF-0801-4FD2-A4F3-62ECE758902B}" dt="2026-09-30T09:55:01.942" v="498"/>
        <pc:sldMkLst>
          <pc:docMk/>
          <pc:sldMk cId="4239860839" sldId="312"/>
        </pc:sldMkLst>
      </pc:sldChg>
      <pc:sldChg chg="add">
        <pc:chgData name="Alexandros Michaelides" userId="71ac270f-adab-4111-b7b8-7059a2c9c282" providerId="ADAL" clId="{DA910BEF-0801-4FD2-A4F3-62ECE758902B}" dt="2026-09-30T09:55:02.878" v="500"/>
        <pc:sldMkLst>
          <pc:docMk/>
          <pc:sldMk cId="3481981455" sldId="313"/>
        </pc:sldMkLst>
      </pc:sldChg>
      <pc:sldChg chg="add">
        <pc:chgData name="Alexandros Michaelides" userId="71ac270f-adab-4111-b7b8-7059a2c9c282" providerId="ADAL" clId="{DA910BEF-0801-4FD2-A4F3-62ECE758902B}" dt="2026-09-30T09:55:03.747" v="502"/>
        <pc:sldMkLst>
          <pc:docMk/>
          <pc:sldMk cId="995830611" sldId="314"/>
        </pc:sldMkLst>
      </pc:sldChg>
      <pc:sldChg chg="add">
        <pc:chgData name="Alexandros Michaelides" userId="71ac270f-adab-4111-b7b8-7059a2c9c282" providerId="ADAL" clId="{DA910BEF-0801-4FD2-A4F3-62ECE758902B}" dt="2026-09-30T09:55:04.648" v="504"/>
        <pc:sldMkLst>
          <pc:docMk/>
          <pc:sldMk cId="2672919599" sldId="315"/>
        </pc:sldMkLst>
      </pc:sldChg>
      <pc:sldChg chg="add">
        <pc:chgData name="Alexandros Michaelides" userId="71ac270f-adab-4111-b7b8-7059a2c9c282" providerId="ADAL" clId="{DA910BEF-0801-4FD2-A4F3-62ECE758902B}" dt="2026-09-30T09:55:05.626" v="506"/>
        <pc:sldMkLst>
          <pc:docMk/>
          <pc:sldMk cId="2749904059" sldId="316"/>
        </pc:sldMkLst>
      </pc:sldChg>
      <pc:sldChg chg="add">
        <pc:chgData name="Alexandros Michaelides" userId="71ac270f-adab-4111-b7b8-7059a2c9c282" providerId="ADAL" clId="{DA910BEF-0801-4FD2-A4F3-62ECE758902B}" dt="2026-09-30T09:55:06.464" v="508"/>
        <pc:sldMkLst>
          <pc:docMk/>
          <pc:sldMk cId="2546511464" sldId="317"/>
        </pc:sldMkLst>
      </pc:sldChg>
      <pc:sldChg chg="add">
        <pc:chgData name="Alexandros Michaelides" userId="71ac270f-adab-4111-b7b8-7059a2c9c282" providerId="ADAL" clId="{DA910BEF-0801-4FD2-A4F3-62ECE758902B}" dt="2026-09-30T09:55:07.338" v="510"/>
        <pc:sldMkLst>
          <pc:docMk/>
          <pc:sldMk cId="383794457" sldId="318"/>
        </pc:sldMkLst>
      </pc:sldChg>
      <pc:sldChg chg="add">
        <pc:chgData name="Alexandros Michaelides" userId="71ac270f-adab-4111-b7b8-7059a2c9c282" providerId="ADAL" clId="{DA910BEF-0801-4FD2-A4F3-62ECE758902B}" dt="2026-09-30T09:55:08.203" v="512"/>
        <pc:sldMkLst>
          <pc:docMk/>
          <pc:sldMk cId="823538395" sldId="319"/>
        </pc:sldMkLst>
      </pc:sldChg>
      <pc:sldChg chg="add">
        <pc:chgData name="Alexandros Michaelides" userId="71ac270f-adab-4111-b7b8-7059a2c9c282" providerId="ADAL" clId="{DA910BEF-0801-4FD2-A4F3-62ECE758902B}" dt="2026-09-30T09:55:09.071" v="514"/>
        <pc:sldMkLst>
          <pc:docMk/>
          <pc:sldMk cId="793123464" sldId="320"/>
        </pc:sldMkLst>
      </pc:sldChg>
      <pc:sldChg chg="add">
        <pc:chgData name="Alexandros Michaelides" userId="71ac270f-adab-4111-b7b8-7059a2c9c282" providerId="ADAL" clId="{DA910BEF-0801-4FD2-A4F3-62ECE758902B}" dt="2026-09-30T09:55:09.768" v="516"/>
        <pc:sldMkLst>
          <pc:docMk/>
          <pc:sldMk cId="3804403578" sldId="321"/>
        </pc:sldMkLst>
      </pc:sldChg>
      <pc:sldChg chg="add">
        <pc:chgData name="Alexandros Michaelides" userId="71ac270f-adab-4111-b7b8-7059a2c9c282" providerId="ADAL" clId="{DA910BEF-0801-4FD2-A4F3-62ECE758902B}" dt="2026-09-30T09:55:10.492" v="518"/>
        <pc:sldMkLst>
          <pc:docMk/>
          <pc:sldMk cId="3090122518" sldId="322"/>
        </pc:sldMkLst>
      </pc:sldChg>
      <pc:sldChg chg="add">
        <pc:chgData name="Alexandros Michaelides" userId="71ac270f-adab-4111-b7b8-7059a2c9c282" providerId="ADAL" clId="{DA910BEF-0801-4FD2-A4F3-62ECE758902B}" dt="2026-09-30T09:55:11.691" v="520"/>
        <pc:sldMkLst>
          <pc:docMk/>
          <pc:sldMk cId="1151931677" sldId="323"/>
        </pc:sldMkLst>
      </pc:sldChg>
      <pc:sldChg chg="add">
        <pc:chgData name="Alexandros Michaelides" userId="71ac270f-adab-4111-b7b8-7059a2c9c282" providerId="ADAL" clId="{DA910BEF-0801-4FD2-A4F3-62ECE758902B}" dt="2026-09-30T09:55:12.440" v="522"/>
        <pc:sldMkLst>
          <pc:docMk/>
          <pc:sldMk cId="1236007837" sldId="324"/>
        </pc:sldMkLst>
      </pc:sldChg>
      <pc:sldChg chg="add">
        <pc:chgData name="Alexandros Michaelides" userId="71ac270f-adab-4111-b7b8-7059a2c9c282" providerId="ADAL" clId="{DA910BEF-0801-4FD2-A4F3-62ECE758902B}" dt="2026-09-30T09:55:13.091" v="524"/>
        <pc:sldMkLst>
          <pc:docMk/>
          <pc:sldMk cId="2206505837" sldId="325"/>
        </pc:sldMkLst>
      </pc:sldChg>
      <pc:sldChg chg="add">
        <pc:chgData name="Alexandros Michaelides" userId="71ac270f-adab-4111-b7b8-7059a2c9c282" providerId="ADAL" clId="{DA910BEF-0801-4FD2-A4F3-62ECE758902B}" dt="2026-09-30T09:55:13.821" v="526"/>
        <pc:sldMkLst>
          <pc:docMk/>
          <pc:sldMk cId="2529054377" sldId="326"/>
        </pc:sldMkLst>
      </pc:sldChg>
      <pc:sldChg chg="add">
        <pc:chgData name="Alexandros Michaelides" userId="71ac270f-adab-4111-b7b8-7059a2c9c282" providerId="ADAL" clId="{DA910BEF-0801-4FD2-A4F3-62ECE758902B}" dt="2026-09-30T09:55:14.509" v="528"/>
        <pc:sldMkLst>
          <pc:docMk/>
          <pc:sldMk cId="205925613" sldId="327"/>
        </pc:sldMkLst>
      </pc:sldChg>
      <pc:sldChg chg="add">
        <pc:chgData name="Alexandros Michaelides" userId="71ac270f-adab-4111-b7b8-7059a2c9c282" providerId="ADAL" clId="{DA910BEF-0801-4FD2-A4F3-62ECE758902B}" dt="2026-09-30T09:55:15.201" v="530"/>
        <pc:sldMkLst>
          <pc:docMk/>
          <pc:sldMk cId="1521218145" sldId="328"/>
        </pc:sldMkLst>
      </pc:sldChg>
      <pc:sldChg chg="add">
        <pc:chgData name="Alexandros Michaelides" userId="71ac270f-adab-4111-b7b8-7059a2c9c282" providerId="ADAL" clId="{DA910BEF-0801-4FD2-A4F3-62ECE758902B}" dt="2026-09-30T09:55:15.840" v="532"/>
        <pc:sldMkLst>
          <pc:docMk/>
          <pc:sldMk cId="29716037" sldId="329"/>
        </pc:sldMkLst>
      </pc:sldChg>
      <pc:sldChg chg="add">
        <pc:chgData name="Alexandros Michaelides" userId="71ac270f-adab-4111-b7b8-7059a2c9c282" providerId="ADAL" clId="{DA910BEF-0801-4FD2-A4F3-62ECE758902B}" dt="2026-09-30T09:55:16.503" v="534"/>
        <pc:sldMkLst>
          <pc:docMk/>
          <pc:sldMk cId="1147608244" sldId="330"/>
        </pc:sldMkLst>
      </pc:sldChg>
      <pc:sldChg chg="add">
        <pc:chgData name="Alexandros Michaelides" userId="71ac270f-adab-4111-b7b8-7059a2c9c282" providerId="ADAL" clId="{DA910BEF-0801-4FD2-A4F3-62ECE758902B}" dt="2026-09-30T09:55:17.151" v="536"/>
        <pc:sldMkLst>
          <pc:docMk/>
          <pc:sldMk cId="3562855572" sldId="331"/>
        </pc:sldMkLst>
      </pc:sldChg>
      <pc:sldChg chg="add">
        <pc:chgData name="Alexandros Michaelides" userId="71ac270f-adab-4111-b7b8-7059a2c9c282" providerId="ADAL" clId="{DA910BEF-0801-4FD2-A4F3-62ECE758902B}" dt="2026-09-30T09:55:17.872" v="538"/>
        <pc:sldMkLst>
          <pc:docMk/>
          <pc:sldMk cId="90839207" sldId="332"/>
        </pc:sldMkLst>
      </pc:sldChg>
      <pc:sldChg chg="add">
        <pc:chgData name="Alexandros Michaelides" userId="71ac270f-adab-4111-b7b8-7059a2c9c282" providerId="ADAL" clId="{DA910BEF-0801-4FD2-A4F3-62ECE758902B}" dt="2026-09-30T09:55:18.687" v="540"/>
        <pc:sldMkLst>
          <pc:docMk/>
          <pc:sldMk cId="4093826062" sldId="333"/>
        </pc:sldMkLst>
      </pc:sldChg>
      <pc:sldChg chg="add">
        <pc:chgData name="Alexandros Michaelides" userId="71ac270f-adab-4111-b7b8-7059a2c9c282" providerId="ADAL" clId="{DA910BEF-0801-4FD2-A4F3-62ECE758902B}" dt="2026-09-30T09:55:19.563" v="542"/>
        <pc:sldMkLst>
          <pc:docMk/>
          <pc:sldMk cId="1348420481" sldId="334"/>
        </pc:sldMkLst>
      </pc:sldChg>
      <pc:sldChg chg="add">
        <pc:chgData name="Alexandros Michaelides" userId="71ac270f-adab-4111-b7b8-7059a2c9c282" providerId="ADAL" clId="{DA910BEF-0801-4FD2-A4F3-62ECE758902B}" dt="2026-09-30T09:55:20.271" v="544"/>
        <pc:sldMkLst>
          <pc:docMk/>
          <pc:sldMk cId="348496108" sldId="335"/>
        </pc:sldMkLst>
      </pc:sldChg>
      <pc:sldChg chg="add">
        <pc:chgData name="Alexandros Michaelides" userId="71ac270f-adab-4111-b7b8-7059a2c9c282" providerId="ADAL" clId="{DA910BEF-0801-4FD2-A4F3-62ECE758902B}" dt="2026-09-30T09:55:20.922" v="546"/>
        <pc:sldMkLst>
          <pc:docMk/>
          <pc:sldMk cId="1170314229" sldId="336"/>
        </pc:sldMkLst>
      </pc:sldChg>
      <pc:sldChg chg="modSp add mod">
        <pc:chgData name="Alexandros Michaelides" userId="71ac270f-adab-4111-b7b8-7059a2c9c282" providerId="ADAL" clId="{DA910BEF-0801-4FD2-A4F3-62ECE758902B}" dt="2026-09-30T10:45:59.940" v="579"/>
        <pc:sldMkLst>
          <pc:docMk/>
          <pc:sldMk cId="2747940191" sldId="347"/>
        </pc:sldMkLst>
        <pc:spChg chg="mod">
          <ac:chgData name="Alexandros Michaelides" userId="71ac270f-adab-4111-b7b8-7059a2c9c282" providerId="ADAL" clId="{DA910BEF-0801-4FD2-A4F3-62ECE758902B}" dt="2026-09-30T10:45:59.939" v="575"/>
          <ac:spMkLst>
            <pc:docMk/>
            <pc:sldMk cId="2747940191" sldId="347"/>
            <ac:spMk id="4" creationId="{00000000-0000-0000-0000-000000000000}"/>
          </ac:spMkLst>
        </pc:spChg>
        <pc:spChg chg="mod">
          <ac:chgData name="Alexandros Michaelides" userId="71ac270f-adab-4111-b7b8-7059a2c9c282" providerId="ADAL" clId="{DA910BEF-0801-4FD2-A4F3-62ECE758902B}" dt="2026-09-30T10:45:59.939" v="576"/>
          <ac:spMkLst>
            <pc:docMk/>
            <pc:sldMk cId="2747940191" sldId="347"/>
            <ac:spMk id="5" creationId="{00000000-0000-0000-0000-000000000000}"/>
          </ac:spMkLst>
        </pc:spChg>
        <pc:spChg chg="mod">
          <ac:chgData name="Alexandros Michaelides" userId="71ac270f-adab-4111-b7b8-7059a2c9c282" providerId="ADAL" clId="{DA910BEF-0801-4FD2-A4F3-62ECE758902B}" dt="2026-09-30T10:45:59.940" v="577"/>
          <ac:spMkLst>
            <pc:docMk/>
            <pc:sldMk cId="2747940191" sldId="347"/>
            <ac:spMk id="6" creationId="{00000000-0000-0000-0000-000000000000}"/>
          </ac:spMkLst>
        </pc:spChg>
        <pc:spChg chg="mod">
          <ac:chgData name="Alexandros Michaelides" userId="71ac270f-adab-4111-b7b8-7059a2c9c282" providerId="ADAL" clId="{DA910BEF-0801-4FD2-A4F3-62ECE758902B}" dt="2026-09-30T10:45:59.940" v="578"/>
          <ac:spMkLst>
            <pc:docMk/>
            <pc:sldMk cId="2747940191" sldId="347"/>
            <ac:spMk id="7" creationId="{00000000-0000-0000-0000-000000000000}"/>
          </ac:spMkLst>
        </pc:spChg>
        <pc:spChg chg="mod">
          <ac:chgData name="Alexandros Michaelides" userId="71ac270f-adab-4111-b7b8-7059a2c9c282" providerId="ADAL" clId="{DA910BEF-0801-4FD2-A4F3-62ECE758902B}" dt="2026-09-30T10:45:59.940" v="579"/>
          <ac:spMkLst>
            <pc:docMk/>
            <pc:sldMk cId="2747940191" sldId="347"/>
            <ac:spMk id="22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633520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818933-0010-61A0-3DE3-AA6DB5E5DA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AE2CFFC-B781-70BC-4E00-E4C3D1EAEC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6F66DE3-E776-B6FE-B6A4-079AD0E8EC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E20C4D-654F-5F9D-A2BA-F5C5E5430F5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0775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95633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99215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54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0916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D22AB2-83BB-394B-C708-4907184BC1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0E9EE5-C76C-FC86-BD44-0D22D8946F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18A08E2-48E8-3098-E917-73D8C0137F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9403A1-E707-77AD-A7A2-128980AF04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47148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66FE40-EB71-A64F-0B71-8E0A2C2F9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07F66AF-361A-01E9-9323-3E99B8DDA2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5A7140D-D1EB-5360-15A7-1842994F15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405581-BE08-CEF9-6D4A-2D8235D25B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674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B7A047-2375-2804-E0C2-2659BDDB9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0CEACB4-A67F-0468-1D85-48DA6B7285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7900DB-E225-BFE8-87CE-9F3691E6E2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F683CA-0AED-64E6-E2BD-94B1E10E1EB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098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E5A25-785F-52DB-4147-53700A3EC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972FC0-3413-04DD-EA10-E2B0462CA1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926415-A69E-0256-136E-B7AC7F15EC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404155-CC88-3E9A-14E3-8FF6E429F0B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34961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943CB7-D61B-520C-2233-DE917F5048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CC957C8-CC12-721E-0FDC-1099281981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FAB19F-D655-FD8C-D4F7-044EED86DAA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528FA-37B5-A5A1-BF3B-129D6C50A7B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32182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CC6A6F-CD7F-CCFB-51DC-5185341D1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D8159A1-A3BC-628A-5365-30A578FBA1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23B395-3BAA-9532-0347-59A47B2C9D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DF8EF5-07D8-7959-8FDA-2CFFF77962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6493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F33A3-EBF6-E88B-0B0D-D4A2D5C6D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A3885D4-FC4C-2230-78D6-8A762819F61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4AC101-E23B-28ED-B192-25F684F3B1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1523CF-5CDE-6C44-64A5-43A1D73F2DD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12536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B2D3A8-8B45-DD91-1CE5-1052DA251B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840AB2-1E66-E3AA-36EE-AE7B209F95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47CF6A-A80F-746F-99F6-0214730385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16B95B-47F0-02BA-B592-B0A3D0CCF03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24785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48A06-5AB4-8E9F-38F7-A51C0ED327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6FEAFC-9D52-CBD2-44C9-BD18BEE872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ED5C5C-51DB-E559-8B82-69C3EAC5149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99B8E5-CB2E-FFC8-4C0F-36D0A4AFB66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4055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514758-2818-5BFD-D73E-09EFC02DF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8CAD76-4FB4-8BE8-FB95-A96B3AAFF4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75F975-2162-D938-FB2E-C0FB69EE98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F4CE49-53E4-35A8-9C18-D54C26520CC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31017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A35DF-7A20-6DC6-A989-3CD5FF2570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E9139C-5EC9-2BC2-8D94-DF2A9A629F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C63EA1-1E12-EEF7-604F-FA0E395409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68EB16-9F6E-9882-A761-C0CCBDC75BD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48044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4518ED-1A2B-1282-3462-CBBEEDBC9D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77F20D-38EC-35B3-E9F5-DC0AA01DB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EE67FE5-CDC4-0994-5038-0078C72F6A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95D96-775B-192F-AE1F-5E09A176E0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5069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8D612-74F3-BD2A-C1B6-160983402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F565DC-C645-954E-ED0C-157058A2D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1935C2-58D0-40BE-0FEE-BDEECDDE6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F23F3-305F-305F-5B87-EE6367BF13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037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A27D98-8B04-2D36-31A9-A3BC351AC7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79F0DF8-0F7C-FAD5-7C3A-666E37DBCE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4318CE-1D8E-1AF1-B53A-91502DE952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D721C1-C4CE-D280-09AB-31B63443B47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99130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8D612-74F3-BD2A-C1B6-1609834029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F565DC-C645-954E-ED0C-157058A2DE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1935C2-58D0-40BE-0FEE-BDEECDDE6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F23F3-305F-305F-5B87-EE6367BF137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0376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59DBDB-DADB-4122-8C65-D6B80EAE2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CD0D85D-D70B-AD78-C016-8D298D9149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275A8F-A480-1340-CF5C-C878B128F5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EAB26D-6536-21AA-46D4-D95D5ED560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8502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233FB1-B939-4EF9-E1AD-C7EDD4CEEA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861F8F-A5D6-6A65-B634-677D507F43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0F77F6-158F-3270-B825-8C3D78B2DC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A67FF3-D568-F5BD-01DF-71EE7D96B3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07796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1372C4-59E3-A510-2575-BDF6E7F03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405BF5-753D-B685-8DC0-B75069B5F2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49E382F-70F9-C6B2-F74D-995B4F6587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78FA0D-6B6C-606A-029E-6391E0CE2F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29973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2506C5-F2FD-F562-C132-7F5ACC983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3A9370-2DF9-E0E2-69AE-EF91F15E76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BD4BE6-195C-F796-0F77-3E28C6D09B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08B7BF-469E-CDA1-A921-80FC0C4324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726464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BAACF5-33A0-C9ED-E5AC-74A780DFD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552A81-615F-FB13-BFCF-6CC71F02A9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73A13B-D93D-E3A8-24D4-18DA6E5A11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565FAA-0E48-BB83-7EE6-7C2D1EE8758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77118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rueheartcoffee.com/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234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4114800"/>
            <a:ext cx="3840480" cy="3840480"/>
          </a:xfrm>
          <a:prstGeom prst="ellipse">
            <a:avLst/>
          </a:prstGeom>
          <a:solidFill>
            <a:srgbClr val="028090">
              <a:alpha val="5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371600" y="-1371600"/>
            <a:ext cx="2926080" cy="2926080"/>
          </a:xfrm>
          <a:prstGeom prst="ellipse">
            <a:avLst/>
          </a:prstGeom>
          <a:solidFill>
            <a:srgbClr val="00A896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25500" y="2514600"/>
            <a:ext cx="8382000" cy="1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Κοινωνικές Επιχειρήσεις</a:t>
            </a:r>
            <a:br>
              <a:rPr lang="el-GR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</a:br>
            <a:r>
              <a:rPr lang="el-GR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στην Κύπρο</a:t>
            </a:r>
          </a:p>
        </p:txBody>
      </p:sp>
      <p:sp>
        <p:nvSpPr>
          <p:cNvPr id="5" name="Text 3"/>
          <p:cNvSpPr/>
          <p:nvPr/>
        </p:nvSpPr>
        <p:spPr>
          <a:xfrm>
            <a:off x="825500" y="4114800"/>
            <a:ext cx="8128000" cy="7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800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Νομοθεσία, Διαδικασία Εγγραφής, Στήριξη και Ευκαιρίες για Άτομα με Αναπηρία</a:t>
            </a:r>
          </a:p>
        </p:txBody>
      </p:sp>
      <p:sp>
        <p:nvSpPr>
          <p:cNvPr id="6" name="Shape 4"/>
          <p:cNvSpPr/>
          <p:nvPr/>
        </p:nvSpPr>
        <p:spPr>
          <a:xfrm>
            <a:off x="825500" y="4978400"/>
            <a:ext cx="128270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5500" y="5130800"/>
            <a:ext cx="7112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Δρ Αλέξανδρος Μιχαηλίδης</a:t>
            </a:r>
          </a:p>
          <a:p>
            <a:pPr marL="0" indent="0">
              <a:buNone/>
            </a:pPr>
            <a:r>
              <a:rPr lang="el-GR" sz="1400" dirty="0">
                <a:solidFill>
                  <a:srgbClr val="CFE9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Πρόεδρος Νέου Ομίλου Φίλων Κωφών</a:t>
            </a:r>
          </a:p>
        </p:txBody>
      </p:sp>
      <p:sp>
        <p:nvSpPr>
          <p:cNvPr id="21" name="Logo card"/>
          <p:cNvSpPr/>
          <p:nvPr/>
        </p:nvSpPr>
        <p:spPr>
          <a:xfrm>
            <a:off x="10160000" y="431800"/>
            <a:ext cx="1587500" cy="1574800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endParaRPr lang="el-GR"/>
          </a:p>
        </p:txBody>
      </p:sp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63132716-400B-F523-C798-258554CE76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12400" y="558800"/>
            <a:ext cx="1283699" cy="1320800"/>
          </a:xfrm>
          <a:prstGeom prst="rect">
            <a:avLst/>
          </a:prstGeom>
        </p:spPr>
      </p:pic>
      <p:sp>
        <p:nvSpPr>
          <p:cNvPr id="22" name="Kicker"/>
          <p:cNvSpPr/>
          <p:nvPr/>
        </p:nvSpPr>
        <p:spPr>
          <a:xfrm>
            <a:off x="825500" y="2133600"/>
            <a:ext cx="8382000" cy="3048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>
            <a:noAutofit/>
          </a:bodyPr>
          <a:lstStyle/>
          <a:p>
            <a:pPr marL="0" indent="0">
              <a:buNone/>
            </a:pPr>
            <a:r>
              <a:rPr lang="el-GR" sz="14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</a:p>
        </p:txBody>
      </p:sp>
    </p:spTree>
    <p:extLst>
      <p:ext uri="{BB962C8B-B14F-4D97-AF65-F5344CB8AC3E}">
        <p14:creationId xmlns:p14="http://schemas.microsoft.com/office/powerpoint/2010/main" val="27479401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4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73152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3400" b="1" noProof="0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Θεματολογία</a:t>
            </a:r>
            <a:endParaRPr lang="el-GR" sz="3400" noProof="0"/>
          </a:p>
        </p:txBody>
      </p:sp>
      <p:sp>
        <p:nvSpPr>
          <p:cNvPr id="3" name="Shape 1"/>
          <p:cNvSpPr/>
          <p:nvPr/>
        </p:nvSpPr>
        <p:spPr>
          <a:xfrm>
            <a:off x="548640" y="1600200"/>
            <a:ext cx="539496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8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4" name="Shape 2"/>
          <p:cNvSpPr/>
          <p:nvPr/>
        </p:nvSpPr>
        <p:spPr>
          <a:xfrm>
            <a:off x="777240" y="1732788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5" name="Text 3"/>
          <p:cNvSpPr/>
          <p:nvPr/>
        </p:nvSpPr>
        <p:spPr>
          <a:xfrm>
            <a:off x="777240" y="173278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ea typeface="Calibri"/>
                <a:cs typeface="Calibri"/>
              </a:rPr>
              <a:t>0</a:t>
            </a:r>
          </a:p>
        </p:txBody>
      </p:sp>
      <p:sp>
        <p:nvSpPr>
          <p:cNvPr id="7" name="Shape 5"/>
          <p:cNvSpPr/>
          <p:nvPr/>
        </p:nvSpPr>
        <p:spPr>
          <a:xfrm>
            <a:off x="548640" y="2514600"/>
            <a:ext cx="539496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8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8" name="Shape 6"/>
          <p:cNvSpPr/>
          <p:nvPr/>
        </p:nvSpPr>
        <p:spPr>
          <a:xfrm>
            <a:off x="777240" y="2647188"/>
            <a:ext cx="512064" cy="512064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9" name="Text 7"/>
          <p:cNvSpPr/>
          <p:nvPr/>
        </p:nvSpPr>
        <p:spPr>
          <a:xfrm>
            <a:off x="777240" y="266170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ea typeface="Calibri"/>
                <a:cs typeface="Calibri"/>
              </a:rPr>
              <a:t>1</a:t>
            </a:r>
          </a:p>
        </p:txBody>
      </p:sp>
      <p:sp>
        <p:nvSpPr>
          <p:cNvPr id="11" name="Shape 9"/>
          <p:cNvSpPr/>
          <p:nvPr/>
        </p:nvSpPr>
        <p:spPr>
          <a:xfrm>
            <a:off x="548640" y="3429000"/>
            <a:ext cx="539496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8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2" name="Shape 10"/>
          <p:cNvSpPr/>
          <p:nvPr/>
        </p:nvSpPr>
        <p:spPr>
          <a:xfrm>
            <a:off x="777240" y="3561588"/>
            <a:ext cx="512064" cy="512064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5" name="Shape 13"/>
          <p:cNvSpPr/>
          <p:nvPr/>
        </p:nvSpPr>
        <p:spPr>
          <a:xfrm>
            <a:off x="6217920" y="1600200"/>
            <a:ext cx="539496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8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8" name="Text 16"/>
          <p:cNvSpPr/>
          <p:nvPr/>
        </p:nvSpPr>
        <p:spPr>
          <a:xfrm>
            <a:off x="1464491" y="3429000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50" noProof="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Είδη Κοινωνικών Επιχειρήσεων</a:t>
            </a:r>
            <a:endParaRPr lang="el-GR" sz="1350" noProof="0"/>
          </a:p>
        </p:txBody>
      </p:sp>
      <p:sp>
        <p:nvSpPr>
          <p:cNvPr id="19" name="Shape 17"/>
          <p:cNvSpPr/>
          <p:nvPr/>
        </p:nvSpPr>
        <p:spPr>
          <a:xfrm>
            <a:off x="6217920" y="2514600"/>
            <a:ext cx="539496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8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23" name="Shape 21"/>
          <p:cNvSpPr/>
          <p:nvPr/>
        </p:nvSpPr>
        <p:spPr>
          <a:xfrm>
            <a:off x="6217920" y="3429000"/>
            <a:ext cx="539496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8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27" name="Text 25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28" name="Text 26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l-GR" sz="1000" noProof="0"/>
          </a:p>
        </p:txBody>
      </p:sp>
      <p:sp>
        <p:nvSpPr>
          <p:cNvPr id="29" name="Shape 1">
            <a:extLst>
              <a:ext uri="{FF2B5EF4-FFF2-40B4-BE49-F238E27FC236}">
                <a16:creationId xmlns:a16="http://schemas.microsoft.com/office/drawing/2014/main" id="{FE8111D2-FBB4-9558-0A53-3428219D0DF4}"/>
              </a:ext>
            </a:extLst>
          </p:cNvPr>
          <p:cNvSpPr/>
          <p:nvPr/>
        </p:nvSpPr>
        <p:spPr>
          <a:xfrm>
            <a:off x="526868" y="4343399"/>
            <a:ext cx="539496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8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8448E2F3-51DD-A837-8E76-33EA57527061}"/>
              </a:ext>
            </a:extLst>
          </p:cNvPr>
          <p:cNvSpPr/>
          <p:nvPr/>
        </p:nvSpPr>
        <p:spPr>
          <a:xfrm>
            <a:off x="1002211" y="4998501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l-GR" sz="2000" noProof="0"/>
          </a:p>
        </p:txBody>
      </p:sp>
      <p:sp>
        <p:nvSpPr>
          <p:cNvPr id="32" name="Shape 2">
            <a:extLst>
              <a:ext uri="{FF2B5EF4-FFF2-40B4-BE49-F238E27FC236}">
                <a16:creationId xmlns:a16="http://schemas.microsoft.com/office/drawing/2014/main" id="{E2733D31-2B20-8F5E-9B71-956D039D90BF}"/>
              </a:ext>
            </a:extLst>
          </p:cNvPr>
          <p:cNvSpPr/>
          <p:nvPr/>
        </p:nvSpPr>
        <p:spPr>
          <a:xfrm>
            <a:off x="704668" y="4475988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1" name="Text 4">
            <a:extLst>
              <a:ext uri="{FF2B5EF4-FFF2-40B4-BE49-F238E27FC236}">
                <a16:creationId xmlns:a16="http://schemas.microsoft.com/office/drawing/2014/main" id="{F098D95A-6BAD-470A-5CA5-BDD9DBB8E49F}"/>
              </a:ext>
            </a:extLst>
          </p:cNvPr>
          <p:cNvSpPr/>
          <p:nvPr/>
        </p:nvSpPr>
        <p:spPr>
          <a:xfrm>
            <a:off x="1463040" y="1585684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50" noProof="0">
                <a:solidFill>
                  <a:srgbClr val="0B2E30"/>
                </a:solidFill>
                <a:ea typeface="Calibri"/>
                <a:cs typeface="Calibri"/>
              </a:rPr>
              <a:t>Εισαγωγή και Σημερινή Κατάσταση </a:t>
            </a:r>
          </a:p>
        </p:txBody>
      </p:sp>
      <p:sp>
        <p:nvSpPr>
          <p:cNvPr id="14" name="Text 12"/>
          <p:cNvSpPr/>
          <p:nvPr/>
        </p:nvSpPr>
        <p:spPr>
          <a:xfrm>
            <a:off x="1463040" y="4350657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5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Διαδικασία Εγγραφής, Αίτηση &amp; Υποστηρικτικά Έγγραφα</a:t>
            </a:r>
          </a:p>
        </p:txBody>
      </p:sp>
      <p:sp>
        <p:nvSpPr>
          <p:cNvPr id="6" name="Text 4"/>
          <p:cNvSpPr/>
          <p:nvPr/>
        </p:nvSpPr>
        <p:spPr>
          <a:xfrm>
            <a:off x="1463040" y="2507343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50" noProof="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Νόμος για τις Κοινωνικές Επιχειρήσεις στην Κύπρο</a:t>
            </a:r>
            <a:endParaRPr lang="el-GR" sz="1350" noProof="0"/>
          </a:p>
        </p:txBody>
      </p:sp>
      <p:sp>
        <p:nvSpPr>
          <p:cNvPr id="10" name="Text 24">
            <a:extLst>
              <a:ext uri="{FF2B5EF4-FFF2-40B4-BE49-F238E27FC236}">
                <a16:creationId xmlns:a16="http://schemas.microsoft.com/office/drawing/2014/main" id="{A9A42691-F677-009A-6A00-77419327BC03}"/>
              </a:ext>
            </a:extLst>
          </p:cNvPr>
          <p:cNvSpPr/>
          <p:nvPr/>
        </p:nvSpPr>
        <p:spPr>
          <a:xfrm>
            <a:off x="7175862" y="2500085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50" noProof="0">
                <a:solidFill>
                  <a:srgbClr val="0B2E30"/>
                </a:solidFill>
                <a:ea typeface="Calibri"/>
                <a:cs typeface="Calibri"/>
              </a:rPr>
              <a:t>Πραγματικά Παραδείγματα Επιτυχίας </a:t>
            </a:r>
            <a:endParaRPr lang="el-GR" noProof="0"/>
          </a:p>
        </p:txBody>
      </p:sp>
      <p:sp>
        <p:nvSpPr>
          <p:cNvPr id="33" name="Shape 1">
            <a:extLst>
              <a:ext uri="{FF2B5EF4-FFF2-40B4-BE49-F238E27FC236}">
                <a16:creationId xmlns:a16="http://schemas.microsoft.com/office/drawing/2014/main" id="{2255B759-FF6F-5B7D-A087-CAAFFC562D38}"/>
              </a:ext>
            </a:extLst>
          </p:cNvPr>
          <p:cNvSpPr/>
          <p:nvPr/>
        </p:nvSpPr>
        <p:spPr>
          <a:xfrm>
            <a:off x="6223724" y="4343398"/>
            <a:ext cx="539496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8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35" name="Text 24">
            <a:extLst>
              <a:ext uri="{FF2B5EF4-FFF2-40B4-BE49-F238E27FC236}">
                <a16:creationId xmlns:a16="http://schemas.microsoft.com/office/drawing/2014/main" id="{DE5E7C47-800D-B00A-A69E-4AD3F17003EB}"/>
              </a:ext>
            </a:extLst>
          </p:cNvPr>
          <p:cNvSpPr/>
          <p:nvPr/>
        </p:nvSpPr>
        <p:spPr>
          <a:xfrm>
            <a:off x="7154089" y="3421741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50" noProof="0">
                <a:solidFill>
                  <a:srgbClr val="0B2E30"/>
                </a:solidFill>
                <a:ea typeface="Calibri"/>
                <a:cs typeface="Calibri"/>
              </a:rPr>
              <a:t>Κατηγορίες Αναπηρίας &amp; Πίνακας Καταλληλότητας</a:t>
            </a:r>
          </a:p>
        </p:txBody>
      </p:sp>
      <p:sp>
        <p:nvSpPr>
          <p:cNvPr id="36" name="Shape 1">
            <a:extLst>
              <a:ext uri="{FF2B5EF4-FFF2-40B4-BE49-F238E27FC236}">
                <a16:creationId xmlns:a16="http://schemas.microsoft.com/office/drawing/2014/main" id="{AA7FDFBF-00D8-3025-26C6-8376C7F21A17}"/>
              </a:ext>
            </a:extLst>
          </p:cNvPr>
          <p:cNvSpPr/>
          <p:nvPr/>
        </p:nvSpPr>
        <p:spPr>
          <a:xfrm>
            <a:off x="548639" y="5301341"/>
            <a:ext cx="539496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8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38" name="Text 24">
            <a:extLst>
              <a:ext uri="{FF2B5EF4-FFF2-40B4-BE49-F238E27FC236}">
                <a16:creationId xmlns:a16="http://schemas.microsoft.com/office/drawing/2014/main" id="{3021FC3E-6E4C-8012-7F4A-88B29BCCAF71}"/>
              </a:ext>
            </a:extLst>
          </p:cNvPr>
          <p:cNvSpPr/>
          <p:nvPr/>
        </p:nvSpPr>
        <p:spPr>
          <a:xfrm>
            <a:off x="7175861" y="4350655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50" noProof="0">
                <a:solidFill>
                  <a:srgbClr val="0B2E30"/>
                </a:solidFill>
                <a:ea typeface="Calibri"/>
                <a:cs typeface="Calibri"/>
              </a:rPr>
              <a:t>Οδηγός Ενδυνάμωσης &amp; Συνεργασίας Φορέων</a:t>
            </a:r>
            <a:endParaRPr lang="el-GR" noProof="0"/>
          </a:p>
        </p:txBody>
      </p:sp>
      <p:sp>
        <p:nvSpPr>
          <p:cNvPr id="39" name="Shape 1">
            <a:extLst>
              <a:ext uri="{FF2B5EF4-FFF2-40B4-BE49-F238E27FC236}">
                <a16:creationId xmlns:a16="http://schemas.microsoft.com/office/drawing/2014/main" id="{53C4A7FB-FE16-52F2-C13D-283A29D2AE08}"/>
              </a:ext>
            </a:extLst>
          </p:cNvPr>
          <p:cNvSpPr/>
          <p:nvPr/>
        </p:nvSpPr>
        <p:spPr>
          <a:xfrm>
            <a:off x="6223724" y="5279570"/>
            <a:ext cx="5394960" cy="777240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8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40" name="Shape 2">
            <a:extLst>
              <a:ext uri="{FF2B5EF4-FFF2-40B4-BE49-F238E27FC236}">
                <a16:creationId xmlns:a16="http://schemas.microsoft.com/office/drawing/2014/main" id="{2F2F31B6-0089-23C9-12F3-77B638A0FF01}"/>
              </a:ext>
            </a:extLst>
          </p:cNvPr>
          <p:cNvSpPr/>
          <p:nvPr/>
        </p:nvSpPr>
        <p:spPr>
          <a:xfrm>
            <a:off x="6445067" y="5412159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41" name="Text 24">
            <a:extLst>
              <a:ext uri="{FF2B5EF4-FFF2-40B4-BE49-F238E27FC236}">
                <a16:creationId xmlns:a16="http://schemas.microsoft.com/office/drawing/2014/main" id="{E9E69119-762E-9BFA-C4C8-3279E5810276}"/>
              </a:ext>
            </a:extLst>
          </p:cNvPr>
          <p:cNvSpPr/>
          <p:nvPr/>
        </p:nvSpPr>
        <p:spPr>
          <a:xfrm>
            <a:off x="7204889" y="5272313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50" noProof="0">
                <a:solidFill>
                  <a:srgbClr val="0B2E30"/>
                </a:solidFill>
                <a:ea typeface="Calibri"/>
                <a:cs typeface="Calibri"/>
              </a:rPr>
              <a:t>Συμπεράσματα &amp; Βήματα προς το Μέλλον</a:t>
            </a:r>
            <a:endParaRPr lang="el-GR" noProof="0"/>
          </a:p>
        </p:txBody>
      </p:sp>
      <p:sp>
        <p:nvSpPr>
          <p:cNvPr id="42" name="Text 15">
            <a:extLst>
              <a:ext uri="{FF2B5EF4-FFF2-40B4-BE49-F238E27FC236}">
                <a16:creationId xmlns:a16="http://schemas.microsoft.com/office/drawing/2014/main" id="{6442AD21-7884-EC6C-4A22-77A180EEFEB5}"/>
              </a:ext>
            </a:extLst>
          </p:cNvPr>
          <p:cNvSpPr/>
          <p:nvPr/>
        </p:nvSpPr>
        <p:spPr>
          <a:xfrm>
            <a:off x="706119" y="4475987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ea typeface="Calibri"/>
                <a:cs typeface="Calibri"/>
              </a:rPr>
              <a:t>3</a:t>
            </a:r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3D2D252F-4220-D79E-8897-055DDC575053}"/>
              </a:ext>
            </a:extLst>
          </p:cNvPr>
          <p:cNvSpPr/>
          <p:nvPr/>
        </p:nvSpPr>
        <p:spPr>
          <a:xfrm>
            <a:off x="6656976" y="263993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ea typeface="Calibri"/>
                <a:cs typeface="Calibri"/>
              </a:rPr>
              <a:t>6</a:t>
            </a:r>
          </a:p>
        </p:txBody>
      </p:sp>
      <p:sp>
        <p:nvSpPr>
          <p:cNvPr id="22" name="Text 20"/>
          <p:cNvSpPr/>
          <p:nvPr/>
        </p:nvSpPr>
        <p:spPr>
          <a:xfrm>
            <a:off x="1464491" y="5301343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5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Οικονομική Στήριξη &amp; Σχέδια Χορηγιών 2026</a:t>
            </a:r>
          </a:p>
        </p:txBody>
      </p:sp>
      <p:sp>
        <p:nvSpPr>
          <p:cNvPr id="44" name="Shape 22">
            <a:extLst>
              <a:ext uri="{FF2B5EF4-FFF2-40B4-BE49-F238E27FC236}">
                <a16:creationId xmlns:a16="http://schemas.microsoft.com/office/drawing/2014/main" id="{187812EF-4260-677F-6899-94EE1E6B4CD3}"/>
              </a:ext>
            </a:extLst>
          </p:cNvPr>
          <p:cNvSpPr/>
          <p:nvPr/>
        </p:nvSpPr>
        <p:spPr>
          <a:xfrm>
            <a:off x="6402976" y="1754559"/>
            <a:ext cx="512064" cy="512064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l-GR" noProof="0"/>
          </a:p>
        </p:txBody>
      </p:sp>
      <p:sp>
        <p:nvSpPr>
          <p:cNvPr id="45" name="Text 23">
            <a:extLst>
              <a:ext uri="{FF2B5EF4-FFF2-40B4-BE49-F238E27FC236}">
                <a16:creationId xmlns:a16="http://schemas.microsoft.com/office/drawing/2014/main" id="{22E3FA2A-9D43-774C-B44F-71AD6641F147}"/>
              </a:ext>
            </a:extLst>
          </p:cNvPr>
          <p:cNvSpPr/>
          <p:nvPr/>
        </p:nvSpPr>
        <p:spPr>
          <a:xfrm>
            <a:off x="6402976" y="1754559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5</a:t>
            </a:r>
            <a:endParaRPr lang="el-GR" sz="20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6" name="Text 24">
            <a:extLst>
              <a:ext uri="{FF2B5EF4-FFF2-40B4-BE49-F238E27FC236}">
                <a16:creationId xmlns:a16="http://schemas.microsoft.com/office/drawing/2014/main" id="{9A5847D5-4186-25B8-F66A-41C26258FD64}"/>
              </a:ext>
            </a:extLst>
          </p:cNvPr>
          <p:cNvSpPr/>
          <p:nvPr/>
        </p:nvSpPr>
        <p:spPr>
          <a:xfrm>
            <a:off x="7154091" y="1614714"/>
            <a:ext cx="4297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350" noProof="0">
                <a:solidFill>
                  <a:srgbClr val="0B2E30"/>
                </a:solidFill>
                <a:ea typeface="Calibri"/>
                <a:cs typeface="Calibri"/>
              </a:rPr>
              <a:t>Δημόσιες Συμβάσεις &amp; Προστατευόμενα Εργαστήρια</a:t>
            </a:r>
          </a:p>
        </p:txBody>
      </p:sp>
      <p:sp>
        <p:nvSpPr>
          <p:cNvPr id="16" name="Shape 14"/>
          <p:cNvSpPr/>
          <p:nvPr/>
        </p:nvSpPr>
        <p:spPr>
          <a:xfrm>
            <a:off x="6395720" y="2661703"/>
            <a:ext cx="512064" cy="512064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0" name="Shape 18"/>
          <p:cNvSpPr/>
          <p:nvPr/>
        </p:nvSpPr>
        <p:spPr>
          <a:xfrm>
            <a:off x="6395720" y="3568845"/>
            <a:ext cx="512064" cy="512064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47" name="Text 23">
            <a:extLst>
              <a:ext uri="{FF2B5EF4-FFF2-40B4-BE49-F238E27FC236}">
                <a16:creationId xmlns:a16="http://schemas.microsoft.com/office/drawing/2014/main" id="{4F17ED79-C1B6-8FDC-7E33-61B5447244FE}"/>
              </a:ext>
            </a:extLst>
          </p:cNvPr>
          <p:cNvSpPr/>
          <p:nvPr/>
        </p:nvSpPr>
        <p:spPr>
          <a:xfrm>
            <a:off x="6395718" y="263993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ea typeface="Calibri"/>
                <a:cs typeface="Calibri"/>
              </a:rPr>
              <a:t>6</a:t>
            </a:r>
          </a:p>
        </p:txBody>
      </p:sp>
      <p:sp>
        <p:nvSpPr>
          <p:cNvPr id="48" name="Text 23">
            <a:extLst>
              <a:ext uri="{FF2B5EF4-FFF2-40B4-BE49-F238E27FC236}">
                <a16:creationId xmlns:a16="http://schemas.microsoft.com/office/drawing/2014/main" id="{D1F01D32-5BC7-F66E-202E-15401574AC9A}"/>
              </a:ext>
            </a:extLst>
          </p:cNvPr>
          <p:cNvSpPr/>
          <p:nvPr/>
        </p:nvSpPr>
        <p:spPr>
          <a:xfrm>
            <a:off x="6395718" y="3561587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7</a:t>
            </a:r>
            <a:endParaRPr lang="el-GR" sz="20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9" name="Text 11">
            <a:extLst>
              <a:ext uri="{FF2B5EF4-FFF2-40B4-BE49-F238E27FC236}">
                <a16:creationId xmlns:a16="http://schemas.microsoft.com/office/drawing/2014/main" id="{51A71075-96EC-A9B6-54AF-61C12B6A757F}"/>
              </a:ext>
            </a:extLst>
          </p:cNvPr>
          <p:cNvSpPr/>
          <p:nvPr/>
        </p:nvSpPr>
        <p:spPr>
          <a:xfrm>
            <a:off x="777239" y="356884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endParaRPr lang="el-GR" sz="20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6183811" y="449050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endParaRPr lang="el-GR" sz="20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50" name="Shape 10">
            <a:extLst>
              <a:ext uri="{FF2B5EF4-FFF2-40B4-BE49-F238E27FC236}">
                <a16:creationId xmlns:a16="http://schemas.microsoft.com/office/drawing/2014/main" id="{73D5A679-14B9-D5E3-9F84-3D63B8C1325B}"/>
              </a:ext>
            </a:extLst>
          </p:cNvPr>
          <p:cNvSpPr/>
          <p:nvPr/>
        </p:nvSpPr>
        <p:spPr>
          <a:xfrm>
            <a:off x="6401525" y="4475987"/>
            <a:ext cx="512064" cy="512064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51" name="Text 11">
            <a:extLst>
              <a:ext uri="{FF2B5EF4-FFF2-40B4-BE49-F238E27FC236}">
                <a16:creationId xmlns:a16="http://schemas.microsoft.com/office/drawing/2014/main" id="{CF796358-87A6-9006-D525-33F71FE1B765}"/>
              </a:ext>
            </a:extLst>
          </p:cNvPr>
          <p:cNvSpPr/>
          <p:nvPr/>
        </p:nvSpPr>
        <p:spPr>
          <a:xfrm>
            <a:off x="6394267" y="447598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8</a:t>
            </a:r>
            <a:endParaRPr lang="el-GR" sz="20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52" name="Text 11">
            <a:extLst>
              <a:ext uri="{FF2B5EF4-FFF2-40B4-BE49-F238E27FC236}">
                <a16:creationId xmlns:a16="http://schemas.microsoft.com/office/drawing/2014/main" id="{9BA891AF-657A-556B-730C-35EB5AEA5C54}"/>
              </a:ext>
            </a:extLst>
          </p:cNvPr>
          <p:cNvSpPr/>
          <p:nvPr/>
        </p:nvSpPr>
        <p:spPr>
          <a:xfrm>
            <a:off x="6445067" y="5419415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9</a:t>
            </a:r>
            <a:endParaRPr lang="el-GR" sz="20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53" name="Shape 6">
            <a:extLst>
              <a:ext uri="{FF2B5EF4-FFF2-40B4-BE49-F238E27FC236}">
                <a16:creationId xmlns:a16="http://schemas.microsoft.com/office/drawing/2014/main" id="{8A71FEA1-A04B-AB66-912A-DA258852DACC}"/>
              </a:ext>
            </a:extLst>
          </p:cNvPr>
          <p:cNvSpPr/>
          <p:nvPr/>
        </p:nvSpPr>
        <p:spPr>
          <a:xfrm>
            <a:off x="704668" y="5441187"/>
            <a:ext cx="512064" cy="512064"/>
          </a:xfrm>
          <a:prstGeom prst="ellipse">
            <a:avLst/>
          </a:prstGeom>
          <a:solidFill>
            <a:srgbClr val="00A89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1" name="Text 19"/>
          <p:cNvSpPr/>
          <p:nvPr/>
        </p:nvSpPr>
        <p:spPr>
          <a:xfrm>
            <a:off x="706120" y="5412159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ea typeface="Calibri"/>
                <a:cs typeface="Calibri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6410503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5520BA3-035D-E15C-0FDC-582B65312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25">
            <a:extLst>
              <a:ext uri="{FF2B5EF4-FFF2-40B4-BE49-F238E27FC236}">
                <a16:creationId xmlns:a16="http://schemas.microsoft.com/office/drawing/2014/main" id="{BFA0B194-4216-43FE-C89A-27A6A6A15995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BEFE3D2F-A141-5D7F-31D2-FBEB03367FF5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l-GR" sz="1000" noProof="0"/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A36C0037-2D2A-0734-7430-E6BE35811E19}"/>
              </a:ext>
            </a:extLst>
          </p:cNvPr>
          <p:cNvSpPr/>
          <p:nvPr/>
        </p:nvSpPr>
        <p:spPr>
          <a:xfrm>
            <a:off x="1002211" y="4998501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l-GR" sz="2000" noProof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5166B8F-ED70-BCE6-591A-A52FF69DADC5}"/>
              </a:ext>
            </a:extLst>
          </p:cNvPr>
          <p:cNvGrpSpPr/>
          <p:nvPr/>
        </p:nvGrpSpPr>
        <p:grpSpPr>
          <a:xfrm>
            <a:off x="2072640" y="1864360"/>
            <a:ext cx="7752080" cy="1561954"/>
            <a:chOff x="548640" y="1590040"/>
            <a:chExt cx="7752080" cy="1561954"/>
          </a:xfrm>
        </p:grpSpPr>
        <p:sp>
          <p:nvSpPr>
            <p:cNvPr id="3" name="Shape 1">
              <a:extLst>
                <a:ext uri="{FF2B5EF4-FFF2-40B4-BE49-F238E27FC236}">
                  <a16:creationId xmlns:a16="http://schemas.microsoft.com/office/drawing/2014/main" id="{35427BF5-1C05-B07F-AD8A-66BED29FBB18}"/>
                </a:ext>
              </a:extLst>
            </p:cNvPr>
            <p:cNvSpPr/>
            <p:nvPr/>
          </p:nvSpPr>
          <p:spPr>
            <a:xfrm>
              <a:off x="548640" y="1590040"/>
              <a:ext cx="7752080" cy="1457960"/>
            </a:xfrm>
            <a:prstGeom prst="roundRect">
              <a:avLst>
                <a:gd name="adj" fmla="val 10588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1B3A3A">
                  <a:alpha val="18000"/>
                </a:srgbClr>
              </a:outerShdw>
            </a:effectLst>
          </p:spPr>
          <p:txBody>
            <a:bodyPr/>
            <a:lstStyle/>
            <a:p>
              <a:endParaRPr lang="el-GR" noProof="0"/>
            </a:p>
          </p:txBody>
        </p:sp>
        <p:sp>
          <p:nvSpPr>
            <p:cNvPr id="4" name="Shape 2">
              <a:extLst>
                <a:ext uri="{FF2B5EF4-FFF2-40B4-BE49-F238E27FC236}">
                  <a16:creationId xmlns:a16="http://schemas.microsoft.com/office/drawing/2014/main" id="{58EFBF81-4504-69F7-A84B-17816170BD07}"/>
                </a:ext>
              </a:extLst>
            </p:cNvPr>
            <p:cNvSpPr/>
            <p:nvPr/>
          </p:nvSpPr>
          <p:spPr>
            <a:xfrm>
              <a:off x="777240" y="1732788"/>
              <a:ext cx="512064" cy="512064"/>
            </a:xfrm>
            <a:prstGeom prst="ellipse">
              <a:avLst/>
            </a:prstGeom>
            <a:solidFill>
              <a:srgbClr val="028090"/>
            </a:solidFill>
            <a:ln/>
          </p:spPr>
          <p:txBody>
            <a:bodyPr/>
            <a:lstStyle/>
            <a:p>
              <a:endParaRPr lang="el-GR" noProof="0"/>
            </a:p>
          </p:txBody>
        </p:sp>
        <p:sp>
          <p:nvSpPr>
            <p:cNvPr id="5" name="Text 3">
              <a:extLst>
                <a:ext uri="{FF2B5EF4-FFF2-40B4-BE49-F238E27FC236}">
                  <a16:creationId xmlns:a16="http://schemas.microsoft.com/office/drawing/2014/main" id="{5B8E2253-2F4E-EBDD-D578-5A943D58BB4A}"/>
                </a:ext>
              </a:extLst>
            </p:cNvPr>
            <p:cNvSpPr/>
            <p:nvPr/>
          </p:nvSpPr>
          <p:spPr>
            <a:xfrm>
              <a:off x="777240" y="1732788"/>
              <a:ext cx="512064" cy="532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l-GR" sz="3200" b="1">
                  <a:solidFill>
                    <a:srgbClr val="FFFFFF"/>
                  </a:solidFill>
                  <a:ea typeface="Calibri"/>
                  <a:cs typeface="Calibri"/>
                </a:rPr>
                <a:t>Α</a:t>
              </a:r>
              <a:endParaRPr lang="en-US"/>
            </a:p>
          </p:txBody>
        </p:sp>
        <p:sp>
          <p:nvSpPr>
            <p:cNvPr id="31" name="Text 4">
              <a:extLst>
                <a:ext uri="{FF2B5EF4-FFF2-40B4-BE49-F238E27FC236}">
                  <a16:creationId xmlns:a16="http://schemas.microsoft.com/office/drawing/2014/main" id="{BEA5CF01-EF13-1514-C830-824989DD3006}"/>
                </a:ext>
              </a:extLst>
            </p:cNvPr>
            <p:cNvSpPr/>
            <p:nvPr/>
          </p:nvSpPr>
          <p:spPr>
            <a:xfrm>
              <a:off x="1513840" y="1626324"/>
              <a:ext cx="6705600" cy="7264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l-GR" sz="3200" noProof="0">
                  <a:solidFill>
                    <a:srgbClr val="0B2E30"/>
                  </a:solidFill>
                  <a:ea typeface="Calibri"/>
                  <a:cs typeface="Calibri"/>
                </a:rPr>
                <a:t>Εισαγωγή </a:t>
              </a:r>
              <a:r>
                <a:rPr lang="el-GR" sz="3200">
                  <a:solidFill>
                    <a:srgbClr val="0B2E30"/>
                  </a:solidFill>
                  <a:ea typeface="Calibri"/>
                  <a:cs typeface="Calibri"/>
                </a:rPr>
                <a:t>(</a:t>
              </a:r>
              <a:r>
                <a:rPr lang="el-GR" sz="3200" err="1">
                  <a:solidFill>
                    <a:srgbClr val="0B2E30"/>
                  </a:solidFill>
                  <a:ea typeface="Calibri"/>
                  <a:cs typeface="Calibri"/>
                </a:rPr>
                <a:t>θεμ</a:t>
              </a:r>
              <a:r>
                <a:rPr lang="el-GR" sz="3200">
                  <a:solidFill>
                    <a:srgbClr val="0B2E30"/>
                  </a:solidFill>
                  <a:ea typeface="Calibri"/>
                  <a:cs typeface="Calibri"/>
                </a:rPr>
                <a:t>. 0)</a:t>
              </a:r>
              <a:endParaRPr lang="el-GR" sz="1350" noProof="0">
                <a:solidFill>
                  <a:srgbClr val="0B2E30"/>
                </a:solidFill>
                <a:ea typeface="Calibri"/>
                <a:cs typeface="Calibri"/>
              </a:endParaRPr>
            </a:p>
          </p:txBody>
        </p:sp>
        <p:sp>
          <p:nvSpPr>
            <p:cNvPr id="43" name="Text 19">
              <a:extLst>
                <a:ext uri="{FF2B5EF4-FFF2-40B4-BE49-F238E27FC236}">
                  <a16:creationId xmlns:a16="http://schemas.microsoft.com/office/drawing/2014/main" id="{37E9A7C1-5337-BC57-EF07-08EE48054A3F}"/>
                </a:ext>
              </a:extLst>
            </p:cNvPr>
            <p:cNvSpPr/>
            <p:nvPr/>
          </p:nvSpPr>
          <p:spPr>
            <a:xfrm>
              <a:off x="6656976" y="2639930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l-GR" sz="2000" b="1" noProof="0">
                  <a:solidFill>
                    <a:srgbClr val="FFFFFF"/>
                  </a:solidFill>
                  <a:ea typeface="Calibri"/>
                  <a:cs typeface="Calibri"/>
                </a:rPr>
                <a:t>6</a:t>
              </a:r>
            </a:p>
          </p:txBody>
        </p:sp>
      </p:grpSp>
      <p:sp>
        <p:nvSpPr>
          <p:cNvPr id="13" name="Text 11">
            <a:extLst>
              <a:ext uri="{FF2B5EF4-FFF2-40B4-BE49-F238E27FC236}">
                <a16:creationId xmlns:a16="http://schemas.microsoft.com/office/drawing/2014/main" id="{1435DDF0-F13A-4DF7-578B-B5E649273F69}"/>
              </a:ext>
            </a:extLst>
          </p:cNvPr>
          <p:cNvSpPr/>
          <p:nvPr/>
        </p:nvSpPr>
        <p:spPr>
          <a:xfrm>
            <a:off x="6183811" y="449050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endParaRPr lang="el-GR" sz="20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35129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600"/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00" kern="0" spc="1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ΕΙΣΑΓΩΓΗ</a:t>
            </a:r>
            <a:endParaRPr lang="en-US" sz="1300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3000" b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Σημερινή κατάσταση</a:t>
            </a:r>
            <a:endParaRPr lang="en-US" sz="3000"/>
          </a:p>
        </p:txBody>
      </p:sp>
      <p:sp>
        <p:nvSpPr>
          <p:cNvPr id="18" name="Text 16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19" name="Text 17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8AC274A9-0F69-A62E-BE12-887B4C577041}"/>
              </a:ext>
            </a:extLst>
          </p:cNvPr>
          <p:cNvSpPr/>
          <p:nvPr/>
        </p:nvSpPr>
        <p:spPr>
          <a:xfrm>
            <a:off x="457200" y="1698171"/>
            <a:ext cx="11050451" cy="3012440"/>
          </a:xfrm>
          <a:prstGeom prst="roundRect">
            <a:avLst>
              <a:gd name="adj" fmla="val 5405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790436-1B50-6D10-3957-239A98D2C643}"/>
              </a:ext>
            </a:extLst>
          </p:cNvPr>
          <p:cNvSpPr txBox="1"/>
          <p:nvPr/>
        </p:nvSpPr>
        <p:spPr>
          <a:xfrm>
            <a:off x="707365" y="2047240"/>
            <a:ext cx="10748513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 noProof="0"/>
              <a:t>Η κοινότητα των </a:t>
            </a:r>
            <a:r>
              <a:rPr lang="el-GR" sz="2400"/>
              <a:t>ατόμων με αναπηρία έχει</a:t>
            </a:r>
            <a:r>
              <a:rPr lang="el-GR" sz="2400" noProof="0"/>
              <a:t> πετύχει πολλά.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2400" noProof="0"/>
              <a:t>Υπάρχουν όμως ακόμη σοβαρές προκλήσεις στην απασχόληση.</a:t>
            </a:r>
            <a:endParaRPr lang="el-GR" sz="2400" noProof="0">
              <a:ea typeface="Calibri"/>
              <a:cs typeface="Calibri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2400" noProof="0"/>
              <a:t>Πολλά άτομα με αναπηρία</a:t>
            </a:r>
            <a:r>
              <a:rPr lang="el-GR" sz="2400"/>
              <a:t> </a:t>
            </a:r>
            <a:r>
              <a:rPr lang="el-GR" sz="2400" noProof="0"/>
              <a:t>διαθέτουν δεξιότητες που δεν αξιοποιούνται.</a:t>
            </a:r>
            <a:endParaRPr lang="el-GR" sz="2400" noProof="0">
              <a:ea typeface="Calibri"/>
              <a:cs typeface="Calibri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l-GR" sz="2400" noProof="0"/>
              <a:t>Η αγορά εργασίας εξακολουθεί να δημιουργεί εμπόδια.</a:t>
            </a:r>
            <a:endParaRPr lang="el-GR" sz="2400" noProof="0">
              <a:ea typeface="Calibri"/>
              <a:cs typeface="Calibri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240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l-GR" sz="2400"/>
              <a:t>Τα</a:t>
            </a:r>
            <a:r>
              <a:rPr lang="el-GR" sz="2400" noProof="0"/>
              <a:t> </a:t>
            </a:r>
            <a:r>
              <a:rPr lang="el-GR" sz="2400"/>
              <a:t>άτομα με αναπηρία </a:t>
            </a:r>
            <a:r>
              <a:rPr lang="el-GR" sz="2400" b="1" noProof="0"/>
              <a:t>δεν ζητούν προνόμια</a:t>
            </a:r>
            <a:r>
              <a:rPr lang="el-GR" sz="2400" noProof="0"/>
              <a:t>. </a:t>
            </a:r>
            <a:r>
              <a:rPr lang="el-GR" sz="2400" b="1" noProof="0"/>
              <a:t>Ζητούν ίσες ευκαιρίες</a:t>
            </a:r>
            <a:r>
              <a:rPr lang="el-GR" sz="2400" b="1"/>
              <a:t>!</a:t>
            </a:r>
            <a:endParaRPr lang="el-GR" sz="2400" b="1" noProof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1344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600"/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00" kern="0" spc="1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ΕΙΣΑΓΩΓΗ</a:t>
            </a:r>
            <a:endParaRPr lang="en-US" sz="1300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3000" b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Η μετάβαση</a:t>
            </a:r>
            <a:endParaRPr lang="en-US" sz="3000"/>
          </a:p>
        </p:txBody>
      </p:sp>
      <p:sp>
        <p:nvSpPr>
          <p:cNvPr id="18" name="Text 16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19" name="Text 17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4</a:t>
            </a:r>
            <a:endParaRPr lang="en-US" sz="100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CEF958F8-FACB-1B0C-B979-2459E34342CA}"/>
              </a:ext>
            </a:extLst>
          </p:cNvPr>
          <p:cNvSpPr/>
          <p:nvPr/>
        </p:nvSpPr>
        <p:spPr>
          <a:xfrm>
            <a:off x="420914" y="1625600"/>
            <a:ext cx="11050451" cy="1807755"/>
          </a:xfrm>
          <a:prstGeom prst="roundRect">
            <a:avLst>
              <a:gd name="adj" fmla="val 5405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BE46A16E-E718-99DF-06C7-07EDA91EB59F}"/>
              </a:ext>
            </a:extLst>
          </p:cNvPr>
          <p:cNvSpPr/>
          <p:nvPr/>
        </p:nvSpPr>
        <p:spPr>
          <a:xfrm>
            <a:off x="442685" y="3795485"/>
            <a:ext cx="11050451" cy="2170611"/>
          </a:xfrm>
          <a:prstGeom prst="roundRect">
            <a:avLst>
              <a:gd name="adj" fmla="val 5405"/>
            </a:avLst>
          </a:prstGeom>
          <a:solidFill>
            <a:srgbClr val="A7E8DD"/>
          </a:solidFill>
          <a:ln w="12700">
            <a:solidFill>
              <a:srgbClr val="D7E9E6"/>
            </a:solidFill>
            <a:prstDash val="solid"/>
          </a:ln>
        </p:spPr>
        <p:txBody>
          <a:bodyPr lIns="91440" tIns="45720" rIns="91440" bIns="45720" anchor="t"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790436-1B50-6D10-3957-239A98D2C643}"/>
              </a:ext>
            </a:extLst>
          </p:cNvPr>
          <p:cNvSpPr txBox="1"/>
          <p:nvPr/>
        </p:nvSpPr>
        <p:spPr>
          <a:xfrm>
            <a:off x="707365" y="1713411"/>
            <a:ext cx="10755770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el-GR" sz="2400"/>
              <a:t>Τις προηγούμενες δεκαετίες: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2400"/>
              <a:t>οι οργανώσεις αναπήρων διεκδικούσαν δικαιώματα,</a:t>
            </a:r>
            <a:endParaRPr lang="en-US" sz="240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2400"/>
              <a:t>οι κυβερνήσεις παρείχαν βοηθήματα, υπηρεσίες,</a:t>
            </a:r>
            <a:endParaRPr lang="en-US" sz="240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2400"/>
              <a:t>οι πολίτες λάμβαναν υποστήριξη.</a:t>
            </a:r>
            <a:endParaRPr lang="en-US" sz="2400"/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240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2400"/>
          </a:p>
          <a:p>
            <a:r>
              <a:rPr lang="el-GR" sz="2400"/>
              <a:t>Σήμερα μπορούν να κάνουν το επόμενο βήμα:</a:t>
            </a: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/>
              <a:t>Να δημιουργήσουν υπηρεσίες, να παράγουν προϊόντα.</a:t>
            </a: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/>
              <a:t>Να δημιουργήσουν εργασία.</a:t>
            </a: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/>
              <a:t>Να δημιουργήσουν έσοδα.</a:t>
            </a:r>
            <a:endParaRPr 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l-GR" sz="2400"/>
              <a:t>Να δημιουργήσουν κοινωνικό αντίκτυπο.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878557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600"/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00" kern="0" spc="1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ΕΙΣΑΓΩΓΗ</a:t>
            </a:r>
            <a:endParaRPr lang="en-US" sz="1300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3000" b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Κοινωνική Επιχείρηση</a:t>
            </a:r>
            <a:endParaRPr lang="en-US" sz="3000"/>
          </a:p>
        </p:txBody>
      </p:sp>
      <p:sp>
        <p:nvSpPr>
          <p:cNvPr id="18" name="Text 16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19" name="Text 17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5</a:t>
            </a:r>
            <a:endParaRPr lang="en-US" sz="100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790436-1B50-6D10-3957-239A98D2C643}"/>
              </a:ext>
            </a:extLst>
          </p:cNvPr>
          <p:cNvSpPr txBox="1"/>
          <p:nvPr/>
        </p:nvSpPr>
        <p:spPr>
          <a:xfrm>
            <a:off x="714622" y="1698897"/>
            <a:ext cx="10763027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buNone/>
            </a:pPr>
            <a:r>
              <a:rPr lang="el-GR" sz="2400" kern="10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Μια κοινωνική επιχείρηση συνδυάζει:</a:t>
            </a:r>
            <a:endParaRPr lang="en-US" sz="2400" kern="10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l-GR" sz="2400">
              <a:effectLst/>
              <a:latin typeface="Calibri" panose="020F0502020204030204"/>
              <a:ea typeface="Calibri" panose="020F0502020204030204" pitchFamily="34" charset="0"/>
              <a:cs typeface="Calibri" panose="020F0502020204030204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91BF9690-DD39-CD01-B08B-2A362F7A90EF}"/>
              </a:ext>
            </a:extLst>
          </p:cNvPr>
          <p:cNvSpPr/>
          <p:nvPr/>
        </p:nvSpPr>
        <p:spPr>
          <a:xfrm>
            <a:off x="1603830" y="2468153"/>
            <a:ext cx="3152504" cy="1127762"/>
          </a:xfrm>
          <a:prstGeom prst="roundRect">
            <a:avLst>
              <a:gd name="adj" fmla="val 3077"/>
            </a:avLst>
          </a:prstGeom>
          <a:solidFill>
            <a:schemeClr val="bg1"/>
          </a:solidFill>
          <a:ln>
            <a:solidFill>
              <a:srgbClr val="77D1C2"/>
            </a:solidFill>
          </a:ln>
          <a:effectLst>
            <a:outerShdw blurRad="101600" dist="38100" dir="5400000" algn="bl" rotWithShape="0">
              <a:srgbClr val="1B3A3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0E227B-307D-BBEC-FA4F-C49316DFA76C}"/>
              </a:ext>
            </a:extLst>
          </p:cNvPr>
          <p:cNvSpPr txBox="1"/>
          <p:nvPr/>
        </p:nvSpPr>
        <p:spPr>
          <a:xfrm>
            <a:off x="1736987" y="2778886"/>
            <a:ext cx="288787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l-GR" sz="2400" b="1">
                <a:latin typeface="Times New Roman"/>
                <a:cs typeface="Times New Roman"/>
              </a:rPr>
              <a:t>Επιχειρηματικότητα</a:t>
            </a:r>
            <a:endParaRPr lang="en-US"/>
          </a:p>
        </p:txBody>
      </p:sp>
      <p:sp>
        <p:nvSpPr>
          <p:cNvPr id="9" name="Shape 5">
            <a:extLst>
              <a:ext uri="{FF2B5EF4-FFF2-40B4-BE49-F238E27FC236}">
                <a16:creationId xmlns:a16="http://schemas.microsoft.com/office/drawing/2014/main" id="{66D22281-2EF6-FFDE-95E3-0061F3CA97DB}"/>
              </a:ext>
            </a:extLst>
          </p:cNvPr>
          <p:cNvSpPr/>
          <p:nvPr/>
        </p:nvSpPr>
        <p:spPr>
          <a:xfrm>
            <a:off x="7743371" y="2511695"/>
            <a:ext cx="3152504" cy="1127762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>
            <a:solidFill>
              <a:srgbClr val="77D1C2"/>
            </a:solidFill>
          </a:ln>
          <a:effectLst>
            <a:outerShdw blurRad="101600" dist="38100" dir="5400000" algn="bl" rotWithShape="0">
              <a:srgbClr val="1B3A3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B8C8AD7-64B3-EFCE-E171-F9C060A4E251}"/>
              </a:ext>
            </a:extLst>
          </p:cNvPr>
          <p:cNvSpPr txBox="1"/>
          <p:nvPr/>
        </p:nvSpPr>
        <p:spPr>
          <a:xfrm>
            <a:off x="7760416" y="2844199"/>
            <a:ext cx="3112844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sz="2400" b="1" dirty="0">
                <a:latin typeface="Times New Roman"/>
                <a:cs typeface="Times New Roman"/>
              </a:rPr>
              <a:t>Κοινωνική αποστολή</a:t>
            </a:r>
            <a:endParaRPr lang="en-US" dirty="0"/>
          </a:p>
        </p:txBody>
      </p:sp>
      <p:sp>
        <p:nvSpPr>
          <p:cNvPr id="11" name="Shape 5">
            <a:extLst>
              <a:ext uri="{FF2B5EF4-FFF2-40B4-BE49-F238E27FC236}">
                <a16:creationId xmlns:a16="http://schemas.microsoft.com/office/drawing/2014/main" id="{96FF2256-1D3E-9F60-F793-91F1121A5C79}"/>
              </a:ext>
            </a:extLst>
          </p:cNvPr>
          <p:cNvSpPr/>
          <p:nvPr/>
        </p:nvSpPr>
        <p:spPr>
          <a:xfrm>
            <a:off x="2612570" y="4224380"/>
            <a:ext cx="7310846" cy="1534161"/>
          </a:xfrm>
          <a:prstGeom prst="roundRect">
            <a:avLst>
              <a:gd name="adj" fmla="val 3077"/>
            </a:avLst>
          </a:prstGeom>
          <a:solidFill>
            <a:srgbClr val="A7E8DD"/>
          </a:solidFill>
          <a:ln/>
          <a:effectLst>
            <a:outerShdw blurRad="101600" dist="38100" dir="5400000" algn="bl" rotWithShape="0">
              <a:srgbClr val="1B3A3A">
                <a:alpha val="15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D75BEF-05D1-3CCD-A105-5EB8A5C05E5F}"/>
              </a:ext>
            </a:extLst>
          </p:cNvPr>
          <p:cNvSpPr txBox="1"/>
          <p:nvPr/>
        </p:nvSpPr>
        <p:spPr>
          <a:xfrm>
            <a:off x="2975548" y="4384572"/>
            <a:ext cx="6580442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sz="2400">
                <a:latin typeface="Times New Roman"/>
                <a:cs typeface="Times New Roman"/>
              </a:rPr>
              <a:t>Δεν λειτουργεί μόνο για το κέρδος.</a:t>
            </a:r>
            <a:endParaRPr lang="en-US" sz="2400">
              <a:latin typeface="Times New Roman"/>
              <a:cs typeface="Times New Roman"/>
            </a:endParaRPr>
          </a:p>
          <a:p>
            <a:pPr algn="ctr"/>
            <a:r>
              <a:rPr lang="el-GR" sz="2400">
                <a:latin typeface="Times New Roman"/>
                <a:cs typeface="Times New Roman"/>
              </a:rPr>
              <a:t>Το κέρδος χρησιμοποιείται ως εργαλείο για τη δημιουργία κοινωνικής αξίας και βιωσιμότητας.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78079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1600"/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00" kern="0" spc="1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ΕΙΣΑΓΩΓΗ</a:t>
            </a:r>
            <a:endParaRPr lang="en-US" sz="1300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3000" b="1">
                <a:solidFill>
                  <a:srgbClr val="0B2E30"/>
                </a:solidFill>
                <a:latin typeface="Cambria"/>
                <a:ea typeface="Cambria"/>
                <a:cs typeface="Cambria" pitchFamily="34" charset="-120"/>
              </a:rPr>
              <a:t>Ευρωπαϊκή Ένωση</a:t>
            </a:r>
            <a:endParaRPr lang="en-US" sz="3000"/>
          </a:p>
        </p:txBody>
      </p:sp>
      <p:sp>
        <p:nvSpPr>
          <p:cNvPr id="18" name="Text 16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19" name="Text 17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ea typeface="Calibri"/>
                <a:cs typeface="Calibri"/>
              </a:rPr>
              <a:t>6</a:t>
            </a:r>
          </a:p>
        </p:txBody>
      </p:sp>
      <p:sp>
        <p:nvSpPr>
          <p:cNvPr id="7" name="Shape 4">
            <a:extLst>
              <a:ext uri="{FF2B5EF4-FFF2-40B4-BE49-F238E27FC236}">
                <a16:creationId xmlns:a16="http://schemas.microsoft.com/office/drawing/2014/main" id="{CC276E11-B249-D58B-7071-8EBFAF1BBEC3}"/>
              </a:ext>
            </a:extLst>
          </p:cNvPr>
          <p:cNvSpPr/>
          <p:nvPr/>
        </p:nvSpPr>
        <p:spPr>
          <a:xfrm>
            <a:off x="685799" y="1848394"/>
            <a:ext cx="10742748" cy="1900645"/>
          </a:xfrm>
          <a:prstGeom prst="roundRect">
            <a:avLst>
              <a:gd name="adj" fmla="val 5581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5790436-1B50-6D10-3957-239A98D2C643}"/>
              </a:ext>
            </a:extLst>
          </p:cNvPr>
          <p:cNvSpPr txBox="1"/>
          <p:nvPr/>
        </p:nvSpPr>
        <p:spPr>
          <a:xfrm>
            <a:off x="968622" y="2018211"/>
            <a:ext cx="10117142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sz="2400">
                <a:solidFill>
                  <a:schemeClr val="bg1"/>
                </a:solidFill>
              </a:rPr>
              <a:t>Η Ευρωπαϊκή Ένωση θεωρεί την κοινωνική οικονομία βασικό μηχανισμό:</a:t>
            </a:r>
            <a:endParaRPr lang="en-US" sz="2400">
              <a:solidFill>
                <a:schemeClr val="bg1"/>
              </a:solidFill>
              <a:ea typeface="Calibri"/>
              <a:cs typeface="Calibri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2400">
                <a:solidFill>
                  <a:schemeClr val="bg1"/>
                </a:solidFill>
              </a:rPr>
              <a:t>κοινωνικής ένταξης,</a:t>
            </a:r>
            <a:endParaRPr lang="en-US" sz="2400">
              <a:solidFill>
                <a:schemeClr val="bg1"/>
              </a:solidFill>
              <a:ea typeface="Calibri"/>
              <a:cs typeface="Calibri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2400">
                <a:solidFill>
                  <a:schemeClr val="bg1"/>
                </a:solidFill>
              </a:rPr>
              <a:t>βιώσιμης ανάπτυξης,</a:t>
            </a:r>
            <a:endParaRPr lang="en-US" sz="2400">
              <a:solidFill>
                <a:schemeClr val="bg1"/>
              </a:solidFill>
              <a:ea typeface="Calibri"/>
              <a:cs typeface="Calibri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sz="2400">
                <a:solidFill>
                  <a:schemeClr val="bg1"/>
                </a:solidFill>
              </a:rPr>
              <a:t>δημιουργίας θέσεων εργασίας.</a:t>
            </a:r>
            <a:endParaRPr lang="el-GR" sz="2400">
              <a:solidFill>
                <a:schemeClr val="bg1"/>
              </a:solidFill>
              <a:ea typeface="Calibri"/>
              <a:cs typeface="Calibri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l-GR" sz="24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Shape 4">
            <a:extLst>
              <a:ext uri="{FF2B5EF4-FFF2-40B4-BE49-F238E27FC236}">
                <a16:creationId xmlns:a16="http://schemas.microsoft.com/office/drawing/2014/main" id="{E6B6D2B4-EDF9-3867-6053-D64717F1C4ED}"/>
              </a:ext>
            </a:extLst>
          </p:cNvPr>
          <p:cNvSpPr/>
          <p:nvPr/>
        </p:nvSpPr>
        <p:spPr>
          <a:xfrm>
            <a:off x="700313" y="4424679"/>
            <a:ext cx="10742748" cy="913674"/>
          </a:xfrm>
          <a:prstGeom prst="roundRect">
            <a:avLst>
              <a:gd name="adj" fmla="val 5581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15D390-6651-3EAE-9DFD-EE3C4B524105}"/>
              </a:ext>
            </a:extLst>
          </p:cNvPr>
          <p:cNvSpPr txBox="1"/>
          <p:nvPr/>
        </p:nvSpPr>
        <p:spPr>
          <a:xfrm>
            <a:off x="870858" y="4655458"/>
            <a:ext cx="10443028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2400" b="0" i="0" u="none" strike="noStrike" baseline="0">
                <a:solidFill>
                  <a:schemeClr val="bg1"/>
                </a:solidFill>
                <a:latin typeface="Calibri"/>
              </a:rPr>
              <a:t>Οι Κοινωνικές Επιχειρήσεις λειτουργούν ήδη επιτυχημένα σε πολλές χώρες</a:t>
            </a:r>
            <a:r>
              <a:rPr lang="el-GR" sz="2400">
                <a:solidFill>
                  <a:schemeClr val="bg1"/>
                </a:solidFill>
                <a:latin typeface="Calibri"/>
              </a:rPr>
              <a:t>.</a:t>
            </a:r>
            <a:endParaRPr lang="en-US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8849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CD9E0E-FA1C-375A-F3E1-19222C2BAA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25">
            <a:extLst>
              <a:ext uri="{FF2B5EF4-FFF2-40B4-BE49-F238E27FC236}">
                <a16:creationId xmlns:a16="http://schemas.microsoft.com/office/drawing/2014/main" id="{FB62FA99-C5E0-F515-CA9D-1B3233857E8C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0DD6E7A4-262C-502A-ADB4-D14AED388B78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l-GR" sz="1000" noProof="0"/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7E3B3C62-F092-76D5-07CA-6C881D6D13EC}"/>
              </a:ext>
            </a:extLst>
          </p:cNvPr>
          <p:cNvSpPr/>
          <p:nvPr/>
        </p:nvSpPr>
        <p:spPr>
          <a:xfrm>
            <a:off x="1002211" y="4998501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l-GR" sz="2000" noProof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B20A2B4-B5A5-523D-53CB-E51D21595887}"/>
              </a:ext>
            </a:extLst>
          </p:cNvPr>
          <p:cNvGrpSpPr/>
          <p:nvPr/>
        </p:nvGrpSpPr>
        <p:grpSpPr>
          <a:xfrm>
            <a:off x="2072640" y="1864360"/>
            <a:ext cx="8920480" cy="1673714"/>
            <a:chOff x="548640" y="1590040"/>
            <a:chExt cx="7752080" cy="1561954"/>
          </a:xfrm>
        </p:grpSpPr>
        <p:sp>
          <p:nvSpPr>
            <p:cNvPr id="3" name="Shape 1">
              <a:extLst>
                <a:ext uri="{FF2B5EF4-FFF2-40B4-BE49-F238E27FC236}">
                  <a16:creationId xmlns:a16="http://schemas.microsoft.com/office/drawing/2014/main" id="{73D4D439-9A0D-94E2-F826-F9B985836C22}"/>
                </a:ext>
              </a:extLst>
            </p:cNvPr>
            <p:cNvSpPr/>
            <p:nvPr/>
          </p:nvSpPr>
          <p:spPr>
            <a:xfrm>
              <a:off x="548640" y="1590040"/>
              <a:ext cx="7752080" cy="1457960"/>
            </a:xfrm>
            <a:prstGeom prst="roundRect">
              <a:avLst>
                <a:gd name="adj" fmla="val 10588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1B3A3A">
                  <a:alpha val="18000"/>
                </a:srgbClr>
              </a:outerShdw>
            </a:effectLst>
          </p:spPr>
          <p:txBody>
            <a:bodyPr/>
            <a:lstStyle/>
            <a:p>
              <a:endParaRPr lang="el-GR" noProof="0"/>
            </a:p>
          </p:txBody>
        </p:sp>
        <p:sp>
          <p:nvSpPr>
            <p:cNvPr id="4" name="Shape 2">
              <a:extLst>
                <a:ext uri="{FF2B5EF4-FFF2-40B4-BE49-F238E27FC236}">
                  <a16:creationId xmlns:a16="http://schemas.microsoft.com/office/drawing/2014/main" id="{014238D9-F33B-02D1-70D3-6B1A3DBF0A1F}"/>
                </a:ext>
              </a:extLst>
            </p:cNvPr>
            <p:cNvSpPr/>
            <p:nvPr/>
          </p:nvSpPr>
          <p:spPr>
            <a:xfrm>
              <a:off x="777240" y="1732788"/>
              <a:ext cx="512064" cy="512064"/>
            </a:xfrm>
            <a:prstGeom prst="ellipse">
              <a:avLst/>
            </a:prstGeom>
            <a:solidFill>
              <a:srgbClr val="028090"/>
            </a:solidFill>
            <a:ln/>
          </p:spPr>
          <p:txBody>
            <a:bodyPr/>
            <a:lstStyle/>
            <a:p>
              <a:endParaRPr lang="el-GR" noProof="0"/>
            </a:p>
          </p:txBody>
        </p:sp>
        <p:sp>
          <p:nvSpPr>
            <p:cNvPr id="5" name="Text 3">
              <a:extLst>
                <a:ext uri="{FF2B5EF4-FFF2-40B4-BE49-F238E27FC236}">
                  <a16:creationId xmlns:a16="http://schemas.microsoft.com/office/drawing/2014/main" id="{89D22D08-242C-B475-E0EF-5B8AE15B8F91}"/>
                </a:ext>
              </a:extLst>
            </p:cNvPr>
            <p:cNvSpPr/>
            <p:nvPr/>
          </p:nvSpPr>
          <p:spPr>
            <a:xfrm>
              <a:off x="777240" y="1732788"/>
              <a:ext cx="512064" cy="532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l-GR" sz="3200" b="1">
                  <a:solidFill>
                    <a:srgbClr val="FFFFFF"/>
                  </a:solidFill>
                  <a:ea typeface="Calibri"/>
                  <a:cs typeface="Calibri"/>
                </a:rPr>
                <a:t>Β</a:t>
              </a:r>
              <a:endParaRPr lang="en-US"/>
            </a:p>
          </p:txBody>
        </p:sp>
        <p:sp>
          <p:nvSpPr>
            <p:cNvPr id="31" name="Text 4">
              <a:extLst>
                <a:ext uri="{FF2B5EF4-FFF2-40B4-BE49-F238E27FC236}">
                  <a16:creationId xmlns:a16="http://schemas.microsoft.com/office/drawing/2014/main" id="{5D2A2933-13A9-F863-C6AC-0BFFA29B03AF}"/>
                </a:ext>
              </a:extLst>
            </p:cNvPr>
            <p:cNvSpPr/>
            <p:nvPr/>
          </p:nvSpPr>
          <p:spPr>
            <a:xfrm>
              <a:off x="1531499" y="1939216"/>
              <a:ext cx="6705600" cy="7264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l-GR" sz="3200">
                  <a:solidFill>
                    <a:srgbClr val="0B2E30"/>
                  </a:solidFill>
                  <a:ea typeface="Calibri"/>
                  <a:cs typeface="Calibri"/>
                </a:rPr>
                <a:t>Νόμος και το Πλαίσιο των Κοινωνικών Επιχειρήσεων (</a:t>
              </a:r>
              <a:r>
                <a:rPr lang="el-GR" sz="3200" err="1">
                  <a:solidFill>
                    <a:srgbClr val="0B2E30"/>
                  </a:solidFill>
                  <a:ea typeface="Calibri"/>
                  <a:cs typeface="Calibri"/>
                </a:rPr>
                <a:t>θεμ</a:t>
              </a:r>
              <a:r>
                <a:rPr lang="el-GR" sz="3200">
                  <a:solidFill>
                    <a:srgbClr val="0B2E30"/>
                  </a:solidFill>
                  <a:ea typeface="Calibri"/>
                  <a:cs typeface="Calibri"/>
                </a:rPr>
                <a:t>. 1-5)</a:t>
              </a:r>
            </a:p>
          </p:txBody>
        </p:sp>
        <p:sp>
          <p:nvSpPr>
            <p:cNvPr id="43" name="Text 19">
              <a:extLst>
                <a:ext uri="{FF2B5EF4-FFF2-40B4-BE49-F238E27FC236}">
                  <a16:creationId xmlns:a16="http://schemas.microsoft.com/office/drawing/2014/main" id="{4C10DF3D-7841-1D96-4717-67C455EDE35F}"/>
                </a:ext>
              </a:extLst>
            </p:cNvPr>
            <p:cNvSpPr/>
            <p:nvPr/>
          </p:nvSpPr>
          <p:spPr>
            <a:xfrm>
              <a:off x="6656976" y="2639930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l-GR" sz="2000" b="1" noProof="0">
                  <a:solidFill>
                    <a:srgbClr val="FFFFFF"/>
                  </a:solidFill>
                  <a:ea typeface="Calibri"/>
                  <a:cs typeface="Calibri"/>
                </a:rPr>
                <a:t>6</a:t>
              </a:r>
            </a:p>
          </p:txBody>
        </p:sp>
      </p:grpSp>
      <p:sp>
        <p:nvSpPr>
          <p:cNvPr id="13" name="Text 11">
            <a:extLst>
              <a:ext uri="{FF2B5EF4-FFF2-40B4-BE49-F238E27FC236}">
                <a16:creationId xmlns:a16="http://schemas.microsoft.com/office/drawing/2014/main" id="{F7492AA3-C927-B0CC-ECDB-3A607F5A5D49}"/>
              </a:ext>
            </a:extLst>
          </p:cNvPr>
          <p:cNvSpPr/>
          <p:nvPr/>
        </p:nvSpPr>
        <p:spPr>
          <a:xfrm>
            <a:off x="6183811" y="449050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endParaRPr lang="el-GR" sz="20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54765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1">
            <a:extLst>
              <a:ext uri="{FF2B5EF4-FFF2-40B4-BE49-F238E27FC236}">
                <a16:creationId xmlns:a16="http://schemas.microsoft.com/office/drawing/2014/main" id="{EEA857E4-ECD8-4480-D214-2E7B765BAFD3}"/>
              </a:ext>
            </a:extLst>
          </p:cNvPr>
          <p:cNvSpPr/>
          <p:nvPr/>
        </p:nvSpPr>
        <p:spPr>
          <a:xfrm>
            <a:off x="3473269" y="5221513"/>
            <a:ext cx="8188959" cy="733698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>
            <a:solidFill>
              <a:srgbClr val="77D1C2"/>
            </a:solidFill>
          </a:ln>
          <a:effectLst>
            <a:outerShdw blurRad="76200" dist="25400" dir="5400000" algn="bl" rotWithShape="0">
              <a:srgbClr val="1B3A3A">
                <a:alpha val="18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23" name="Shape 1">
            <a:extLst>
              <a:ext uri="{FF2B5EF4-FFF2-40B4-BE49-F238E27FC236}">
                <a16:creationId xmlns:a16="http://schemas.microsoft.com/office/drawing/2014/main" id="{18885766-B070-5C47-B236-008395166622}"/>
              </a:ext>
            </a:extLst>
          </p:cNvPr>
          <p:cNvSpPr/>
          <p:nvPr/>
        </p:nvSpPr>
        <p:spPr>
          <a:xfrm>
            <a:off x="3509554" y="4140199"/>
            <a:ext cx="8188959" cy="733698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>
            <a:solidFill>
              <a:srgbClr val="77D1C2"/>
            </a:solidFill>
          </a:ln>
          <a:effectLst>
            <a:outerShdw blurRad="76200" dist="25400" dir="5400000" algn="bl" rotWithShape="0">
              <a:srgbClr val="1B3A3A">
                <a:alpha val="18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22" name="Shape 1">
            <a:extLst>
              <a:ext uri="{FF2B5EF4-FFF2-40B4-BE49-F238E27FC236}">
                <a16:creationId xmlns:a16="http://schemas.microsoft.com/office/drawing/2014/main" id="{B147B3EF-EA4F-C809-D911-8A4006E0721F}"/>
              </a:ext>
            </a:extLst>
          </p:cNvPr>
          <p:cNvSpPr/>
          <p:nvPr/>
        </p:nvSpPr>
        <p:spPr>
          <a:xfrm>
            <a:off x="3509555" y="3145971"/>
            <a:ext cx="8188959" cy="733698"/>
          </a:xfrm>
          <a:prstGeom prst="roundRect">
            <a:avLst>
              <a:gd name="adj" fmla="val 10588"/>
            </a:avLst>
          </a:prstGeom>
          <a:solidFill>
            <a:srgbClr val="FFFFFF"/>
          </a:solidFill>
          <a:ln>
            <a:solidFill>
              <a:srgbClr val="77D1C2"/>
            </a:solidFill>
          </a:ln>
          <a:effectLst>
            <a:outerShdw blurRad="76200" dist="25400" dir="5400000" algn="bl" rotWithShape="0">
              <a:srgbClr val="1B3A3A">
                <a:alpha val="18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l-GR" sz="1600" noProof="0"/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00" kern="0" spc="1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ΝΟΜΟΘΕΣΙΑ</a:t>
            </a:r>
            <a:endParaRPr lang="el-GR" sz="1300" noProof="0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3000" b="1" noProof="0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Ο περί Κοινωνικών Επιχειρήσεων Νόμος</a:t>
            </a:r>
            <a:endParaRPr lang="el-GR" sz="3000" noProof="0"/>
          </a:p>
        </p:txBody>
      </p:sp>
      <p:sp>
        <p:nvSpPr>
          <p:cNvPr id="6" name="Shape 4"/>
          <p:cNvSpPr/>
          <p:nvPr/>
        </p:nvSpPr>
        <p:spPr>
          <a:xfrm>
            <a:off x="8001000" y="868680"/>
            <a:ext cx="3703320" cy="1965960"/>
          </a:xfrm>
          <a:prstGeom prst="roundRect">
            <a:avLst>
              <a:gd name="adj" fmla="val 5581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7" name="Text 5"/>
          <p:cNvSpPr/>
          <p:nvPr/>
        </p:nvSpPr>
        <p:spPr>
          <a:xfrm>
            <a:off x="8001000" y="1005840"/>
            <a:ext cx="3703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400" b="1" noProof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Ν. 207(Ι)/2020</a:t>
            </a:r>
            <a:endParaRPr lang="el-GR" sz="2400" noProof="0"/>
          </a:p>
        </p:txBody>
      </p:sp>
      <p:sp>
        <p:nvSpPr>
          <p:cNvPr id="8" name="Text 6"/>
          <p:cNvSpPr/>
          <p:nvPr/>
        </p:nvSpPr>
        <p:spPr>
          <a:xfrm>
            <a:off x="8001000" y="1554480"/>
            <a:ext cx="37033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noProof="0">
                <a:solidFill>
                  <a:srgbClr val="CFE9E6"/>
                </a:solidFill>
                <a:latin typeface="Calibri"/>
                <a:ea typeface="Calibri"/>
                <a:cs typeface="Calibri"/>
              </a:rPr>
              <a:t>Δημοσιεύθηκε τον</a:t>
            </a:r>
            <a:endParaRPr lang="el-GR" sz="1600" noProof="0">
              <a:latin typeface="Calibri"/>
              <a:ea typeface="Calibri"/>
              <a:cs typeface="Calibri"/>
            </a:endParaRPr>
          </a:p>
          <a:p>
            <a:pPr algn="ctr"/>
            <a:r>
              <a:rPr lang="el-GR" sz="1600" noProof="0">
                <a:solidFill>
                  <a:srgbClr val="CFE9E6"/>
                </a:solidFill>
                <a:latin typeface="Calibri"/>
                <a:ea typeface="Calibri"/>
                <a:cs typeface="Calibri"/>
              </a:rPr>
              <a:t>Δεκέμβριο του 2020 και </a:t>
            </a:r>
            <a:endParaRPr lang="el-GR" sz="1600" noProof="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algn="ctr"/>
            <a:r>
              <a:rPr lang="el-GR" sz="1600" noProof="0">
                <a:solidFill>
                  <a:srgbClr val="CFE9E6"/>
                </a:solidFill>
                <a:latin typeface="Calibri"/>
                <a:ea typeface="Calibri"/>
                <a:cs typeface="Calibri"/>
              </a:rPr>
              <a:t>Τροποποιήθηκε το 2023</a:t>
            </a:r>
            <a:endParaRPr lang="el-GR" sz="1600" noProof="0">
              <a:ea typeface="Calibri"/>
              <a:cs typeface="Calibri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57200" y="3118104"/>
            <a:ext cx="54864" cy="777240"/>
          </a:xfrm>
          <a:prstGeom prst="rect">
            <a:avLst/>
          </a:prstGeom>
          <a:solidFill>
            <a:srgbClr val="77D1C2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0" name="Text 8"/>
          <p:cNvSpPr/>
          <p:nvPr/>
        </p:nvSpPr>
        <p:spPr>
          <a:xfrm>
            <a:off x="707571" y="3426097"/>
            <a:ext cx="2764971" cy="418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500" b="1" noProof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Τι καλύπτει</a:t>
            </a:r>
            <a:endParaRPr lang="el-GR" sz="1500" noProof="0">
              <a:solidFill>
                <a:srgbClr val="02809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1" name="Text 9"/>
          <p:cNvSpPr/>
          <p:nvPr/>
        </p:nvSpPr>
        <p:spPr>
          <a:xfrm>
            <a:off x="3622040" y="3259183"/>
            <a:ext cx="8205651" cy="585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350" noProof="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Θεσπίζει, για πρώτη φορά στην Κύπρο, νομικό πλαίσιο για την ίδρυση, λειτουργία και εγγραφή Κοινωνικών Επιχειρήσεων.</a:t>
            </a:r>
            <a:endParaRPr lang="el-GR" sz="1350" noProof="0"/>
          </a:p>
        </p:txBody>
      </p:sp>
      <p:sp>
        <p:nvSpPr>
          <p:cNvPr id="12" name="Shape 10"/>
          <p:cNvSpPr/>
          <p:nvPr/>
        </p:nvSpPr>
        <p:spPr>
          <a:xfrm>
            <a:off x="457200" y="4123944"/>
            <a:ext cx="54864" cy="777240"/>
          </a:xfrm>
          <a:prstGeom prst="rect">
            <a:avLst/>
          </a:prstGeom>
          <a:solidFill>
            <a:srgbClr val="77D1C2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3" name="Text 11"/>
          <p:cNvSpPr/>
          <p:nvPr/>
        </p:nvSpPr>
        <p:spPr>
          <a:xfrm>
            <a:off x="693057" y="4315823"/>
            <a:ext cx="2750457" cy="396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500" b="1" noProof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Γιατί χρειαζόταν</a:t>
            </a:r>
            <a:endParaRPr lang="el-GR" sz="1500" noProof="0"/>
          </a:p>
        </p:txBody>
      </p:sp>
      <p:sp>
        <p:nvSpPr>
          <p:cNvPr id="14" name="Text 12"/>
          <p:cNvSpPr/>
          <p:nvPr/>
        </p:nvSpPr>
        <p:spPr>
          <a:xfrm>
            <a:off x="3622039" y="4315823"/>
            <a:ext cx="8104052" cy="643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350" noProof="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Κύπρος ήταν από τις λίγες χώρες της ΕΕ χωρίς διακριτή νομοθεσία για την κοινωνική επιχειρηματικότητα, κάτι που δυσκόλευε την πρόσβαση σε ευρωπαϊκά κονδύλια.</a:t>
            </a:r>
            <a:endParaRPr lang="el-GR" sz="1350" noProof="0"/>
          </a:p>
        </p:txBody>
      </p:sp>
      <p:sp>
        <p:nvSpPr>
          <p:cNvPr id="15" name="Shape 13"/>
          <p:cNvSpPr/>
          <p:nvPr/>
        </p:nvSpPr>
        <p:spPr>
          <a:xfrm>
            <a:off x="457200" y="5129784"/>
            <a:ext cx="54864" cy="777240"/>
          </a:xfrm>
          <a:prstGeom prst="rect">
            <a:avLst/>
          </a:prstGeom>
          <a:solidFill>
            <a:srgbClr val="77D1C2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6" name="Text 14"/>
          <p:cNvSpPr/>
          <p:nvPr/>
        </p:nvSpPr>
        <p:spPr>
          <a:xfrm>
            <a:off x="707571" y="5314405"/>
            <a:ext cx="2735943" cy="4042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500" b="1" noProof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 προβλέπει</a:t>
            </a:r>
            <a:endParaRPr lang="el-GR" sz="1500" noProof="0"/>
          </a:p>
        </p:txBody>
      </p:sp>
      <p:sp>
        <p:nvSpPr>
          <p:cNvPr id="17" name="Text 15"/>
          <p:cNvSpPr/>
          <p:nvPr/>
        </p:nvSpPr>
        <p:spPr>
          <a:xfrm>
            <a:off x="3622039" y="5321664"/>
            <a:ext cx="7835538" cy="6364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350" noProof="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Δημιουργία και τήρηση Μητρώου Κοινωνικών Επιχειρήσεων, κριτήρια εγγραφής, και αποκλειστική χρήση του όρου «κοινωνική επιχείρηση» μόνο από εγγεγραμμένες επιχειρήσεις.</a:t>
            </a:r>
            <a:endParaRPr lang="el-GR" sz="1350" noProof="0"/>
          </a:p>
        </p:txBody>
      </p:sp>
      <p:sp>
        <p:nvSpPr>
          <p:cNvPr id="18" name="Text 16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19" name="Text 17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>
                <a:solidFill>
                  <a:srgbClr val="4C6B6D"/>
                </a:solidFill>
                <a:ea typeface="Calibri"/>
                <a:cs typeface="Calibri"/>
              </a:rPr>
              <a:t>7</a:t>
            </a:r>
            <a:endParaRPr lang="el-GR" sz="1000" noProof="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9CA316A-3D8B-09F1-5002-5A134B61FFFF}"/>
              </a:ext>
            </a:extLst>
          </p:cNvPr>
          <p:cNvSpPr txBox="1"/>
          <p:nvPr/>
        </p:nvSpPr>
        <p:spPr>
          <a:xfrm>
            <a:off x="464456" y="1598022"/>
            <a:ext cx="7747753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sz="1400" noProof="0"/>
              <a:t>Ο Νόμος 207(I)/2020 δημιούργησε το πλαίσιο λειτουργίας των Κοινωνικών Επιχειρήσεων στην Κύπρο.</a:t>
            </a:r>
            <a:endParaRPr lang="el-GR" sz="1400" noProof="0">
              <a:ea typeface="Calibri"/>
              <a:cs typeface="Calibri"/>
            </a:endParaRPr>
          </a:p>
          <a:p>
            <a:r>
              <a:rPr lang="el-GR" sz="1400" noProof="0"/>
              <a:t>Αυτό σημαίνει ότι:</a:t>
            </a:r>
            <a:endParaRPr lang="el-GR" sz="1400" noProof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400" noProof="0"/>
              <a:t>υπάρχει θεσμική αναγνώριση,</a:t>
            </a:r>
            <a:endParaRPr lang="el-GR" sz="1400" noProof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400" noProof="0"/>
              <a:t>υπάρχει μητρώο,</a:t>
            </a:r>
            <a:endParaRPr lang="el-GR" sz="1400" noProof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400" noProof="0"/>
              <a:t>υπάρχουν διαδικασίες εγγραφής,</a:t>
            </a:r>
            <a:endParaRPr lang="el-GR" sz="1400" noProof="0">
              <a:ea typeface="Calibri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400" noProof="0"/>
              <a:t>δημιουργούνται ευκαιρίες χρηματοδότησης.</a:t>
            </a:r>
            <a:endParaRPr lang="el-GR" sz="1400" noProof="0"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345558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4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l-GR" sz="1600" noProof="0"/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00" kern="0" spc="1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ΝΟΜΟΘΕΣΙΑ</a:t>
            </a:r>
            <a:endParaRPr lang="el-GR" sz="1300" noProof="0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3000" b="1" noProof="0">
                <a:solidFill>
                  <a:srgbClr val="0B2E30"/>
                </a:solidFill>
                <a:latin typeface="Cambria"/>
                <a:ea typeface="Cambria"/>
                <a:cs typeface="Cambria" pitchFamily="34" charset="-120"/>
              </a:rPr>
              <a:t>Τα Τρία Βασικά Γνωρίσματα (Άρθρο 6)</a:t>
            </a:r>
            <a:endParaRPr lang="el-GR" sz="3000" noProof="0">
              <a:latin typeface="Cambria"/>
              <a:ea typeface="Cambria"/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150876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6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Κάθε Κοινωνική Επιχείρηση οφείλει να συνδυάζει:</a:t>
            </a:r>
            <a:endParaRPr lang="el-GR" sz="1600" noProof="0">
              <a:latin typeface="Calibri"/>
              <a:ea typeface="Calibri"/>
              <a:cs typeface="Calibri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2148840"/>
            <a:ext cx="3566160" cy="35661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3A3A">
                <a:alpha val="15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8" name="Shape 6"/>
          <p:cNvSpPr/>
          <p:nvPr/>
        </p:nvSpPr>
        <p:spPr>
          <a:xfrm>
            <a:off x="822960" y="2560320"/>
            <a:ext cx="914400" cy="91440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9" name="Text 7"/>
          <p:cNvSpPr/>
          <p:nvPr/>
        </p:nvSpPr>
        <p:spPr>
          <a:xfrm>
            <a:off x="822960" y="25603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3000" b="1" noProof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l-GR" sz="3000" noProof="0"/>
          </a:p>
        </p:txBody>
      </p:sp>
      <p:sp>
        <p:nvSpPr>
          <p:cNvPr id="10" name="Text 8"/>
          <p:cNvSpPr/>
          <p:nvPr/>
        </p:nvSpPr>
        <p:spPr>
          <a:xfrm>
            <a:off x="822960" y="374904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700" b="1" noProof="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Κοινωνική Διάσταση</a:t>
            </a:r>
            <a:endParaRPr lang="el-GR" sz="1700" noProof="0"/>
          </a:p>
        </p:txBody>
      </p:sp>
      <p:sp>
        <p:nvSpPr>
          <p:cNvPr id="11" name="Text 9"/>
          <p:cNvSpPr/>
          <p:nvPr/>
        </p:nvSpPr>
        <p:spPr>
          <a:xfrm>
            <a:off x="822960" y="4434840"/>
            <a:ext cx="2834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Σκοπός ύπαρξης η κοινωνική αποστολή και το όφελος για την κοινωνία, όχι μόνο το κέρδος.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343400" y="2148840"/>
            <a:ext cx="3566160" cy="35661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3A3A">
                <a:alpha val="15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3" name="Shape 11"/>
          <p:cNvSpPr/>
          <p:nvPr/>
        </p:nvSpPr>
        <p:spPr>
          <a:xfrm>
            <a:off x="4709160" y="2560320"/>
            <a:ext cx="914400" cy="914400"/>
          </a:xfrm>
          <a:prstGeom prst="roundRect">
            <a:avLst>
              <a:gd name="adj" fmla="val 20000"/>
            </a:avLst>
          </a:prstGeom>
          <a:solidFill>
            <a:srgbClr val="00A89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4" name="Text 12"/>
          <p:cNvSpPr/>
          <p:nvPr/>
        </p:nvSpPr>
        <p:spPr>
          <a:xfrm>
            <a:off x="4709160" y="25603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3000" b="1" noProof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l-GR" sz="3000" noProof="0"/>
          </a:p>
        </p:txBody>
      </p:sp>
      <p:sp>
        <p:nvSpPr>
          <p:cNvPr id="15" name="Text 13"/>
          <p:cNvSpPr/>
          <p:nvPr/>
        </p:nvSpPr>
        <p:spPr>
          <a:xfrm>
            <a:off x="4709160" y="374904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700" b="1" noProof="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Επιχειρηματική Διάσταση</a:t>
            </a:r>
            <a:endParaRPr lang="el-GR" sz="1700" noProof="0"/>
          </a:p>
        </p:txBody>
      </p:sp>
      <p:sp>
        <p:nvSpPr>
          <p:cNvPr id="16" name="Text 14"/>
          <p:cNvSpPr/>
          <p:nvPr/>
        </p:nvSpPr>
        <p:spPr>
          <a:xfrm>
            <a:off x="4709160" y="4434840"/>
            <a:ext cx="2834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Λειτουργεί ως πραγματική επιχείρηση, παράγοντας προϊόντα ή υπηρεσίες σε μια αγορά.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229600" y="2148840"/>
            <a:ext cx="3566160" cy="35661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3A3A">
                <a:alpha val="15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8" name="Shape 16"/>
          <p:cNvSpPr/>
          <p:nvPr/>
        </p:nvSpPr>
        <p:spPr>
          <a:xfrm>
            <a:off x="8595360" y="2560320"/>
            <a:ext cx="914400" cy="914400"/>
          </a:xfrm>
          <a:prstGeom prst="roundRect">
            <a:avLst>
              <a:gd name="adj" fmla="val 20000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9" name="Text 17"/>
          <p:cNvSpPr/>
          <p:nvPr/>
        </p:nvSpPr>
        <p:spPr>
          <a:xfrm>
            <a:off x="8595360" y="256032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3000" b="1" noProof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l-GR" sz="3000" noProof="0"/>
          </a:p>
        </p:txBody>
      </p:sp>
      <p:sp>
        <p:nvSpPr>
          <p:cNvPr id="20" name="Text 18"/>
          <p:cNvSpPr/>
          <p:nvPr/>
        </p:nvSpPr>
        <p:spPr>
          <a:xfrm>
            <a:off x="8595360" y="3749040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700" b="1" noProof="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Συμμετοχική Διοίκηση</a:t>
            </a:r>
            <a:endParaRPr lang="el-GR" sz="1700" noProof="0"/>
          </a:p>
        </p:txBody>
      </p:sp>
      <p:sp>
        <p:nvSpPr>
          <p:cNvPr id="21" name="Text 19"/>
          <p:cNvSpPr/>
          <p:nvPr/>
        </p:nvSpPr>
        <p:spPr>
          <a:xfrm>
            <a:off x="8595360" y="4434840"/>
            <a:ext cx="283464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Μοντέλο διοίκησης διαφανές, συμμετοχικό και δημοκρατικό.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23" name="Text 21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8</a:t>
            </a:r>
            <a:endParaRPr lang="el-GR" sz="1000" noProof="0">
              <a:solidFill>
                <a:srgbClr val="4C6B6D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161930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ea typeface="Calibri"/>
                <a:cs typeface="Calibri"/>
              </a:rPr>
              <a:t>1</a:t>
            </a:r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00" kern="0" spc="100" noProof="0">
                <a:solidFill>
                  <a:srgbClr val="4C6B6D"/>
                </a:solidFill>
                <a:ea typeface="Calibri"/>
                <a:cs typeface="Calibri"/>
              </a:rPr>
              <a:t>ΝΟΜΟΘΕΣΙΑ</a:t>
            </a:r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2800" b="1" noProof="0">
                <a:solidFill>
                  <a:srgbClr val="0B2E30"/>
                </a:solidFill>
                <a:latin typeface="Cambria"/>
                <a:ea typeface="Cambria"/>
                <a:cs typeface="Cambria" pitchFamily="34" charset="-120"/>
              </a:rPr>
              <a:t>Κανονισμοί &amp; Αρμόδια Αρχή</a:t>
            </a:r>
            <a:endParaRPr lang="el-GR" sz="2800" b="1" noProof="0">
              <a:solidFill>
                <a:srgbClr val="0B2E30"/>
              </a:solidFill>
              <a:latin typeface="Cambria"/>
              <a:ea typeface="Cambria"/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169164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6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Ο Νόμος 207(Ι)/2020 χρειαζόταν δευτερεύουσα νομοθεσία (Κανονισμούς) για να εφαρμοστεί στην πράξη. Οι Κανονισμοί καθορίζουν τις λεπτομέρειες: κριτήρια, διαδικασία αίτησης, έγγραφα και λειτουργία του Μητρώου.</a:t>
            </a:r>
            <a:endParaRPr lang="el-GR" sz="1600" noProof="0">
              <a:latin typeface="Calibri"/>
              <a:ea typeface="Calibri"/>
              <a:cs typeface="Calibri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2834640"/>
            <a:ext cx="3657600" cy="3291840"/>
          </a:xfrm>
          <a:prstGeom prst="roundRect">
            <a:avLst>
              <a:gd name="adj" fmla="val 2778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8" name="Shape 6"/>
          <p:cNvSpPr/>
          <p:nvPr/>
        </p:nvSpPr>
        <p:spPr>
          <a:xfrm>
            <a:off x="731520" y="3108960"/>
            <a:ext cx="560977" cy="553720"/>
          </a:xfrm>
          <a:prstGeom prst="roundRect">
            <a:avLst>
              <a:gd name="adj" fmla="val 50909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9" name="Text 7"/>
          <p:cNvSpPr/>
          <p:nvPr/>
        </p:nvSpPr>
        <p:spPr>
          <a:xfrm>
            <a:off x="746034" y="3123474"/>
            <a:ext cx="531948" cy="539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1</a:t>
            </a:r>
            <a:endParaRPr lang="el-GR" sz="2000" noProof="0">
              <a:latin typeface="Calibri"/>
              <a:ea typeface="Calibri"/>
              <a:cs typeface="Calibri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31520" y="374904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Αρμόδια Αρχή</a:t>
            </a:r>
            <a:endParaRPr lang="el-GR" sz="1700" noProof="0">
              <a:latin typeface="Calibri"/>
              <a:ea typeface="Calibri"/>
              <a:cs typeface="Calibri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31520" y="4251960"/>
            <a:ext cx="3108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Ο Έφορος Υπηρεσίας Συνεργατικών Εταιρειών και Κοινωνικών Επιχειρήσεων (ΥΣΕ) εποπτεύει την εφαρμογή.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315968" y="2834640"/>
            <a:ext cx="3657600" cy="3291840"/>
          </a:xfrm>
          <a:prstGeom prst="roundRect">
            <a:avLst>
              <a:gd name="adj" fmla="val 2778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13" name="Shape 11"/>
          <p:cNvSpPr/>
          <p:nvPr/>
        </p:nvSpPr>
        <p:spPr>
          <a:xfrm>
            <a:off x="4546745" y="3101703"/>
            <a:ext cx="546462" cy="560977"/>
          </a:xfrm>
          <a:prstGeom prst="roundRect">
            <a:avLst>
              <a:gd name="adj" fmla="val 50909"/>
            </a:avLst>
          </a:prstGeom>
          <a:solidFill>
            <a:srgbClr val="00A89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4" name="Text 12"/>
          <p:cNvSpPr/>
          <p:nvPr/>
        </p:nvSpPr>
        <p:spPr>
          <a:xfrm>
            <a:off x="4554003" y="3087189"/>
            <a:ext cx="539205" cy="5754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endParaRPr lang="el-GR" sz="2000" noProof="0">
              <a:latin typeface="Calibri"/>
              <a:ea typeface="Calibri"/>
              <a:cs typeface="Calibri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590288" y="374904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Έγκριση Κανονισμών</a:t>
            </a:r>
            <a:endParaRPr lang="el-GR" sz="1700" noProof="0">
              <a:latin typeface="Calibri"/>
              <a:ea typeface="Calibri"/>
              <a:cs typeface="Calibri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590288" y="4251960"/>
            <a:ext cx="3108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Οι Κανονισμοί εγκρίθηκαν από τη Βουλή των Αντιπροσώπων, μετά από εξέταση στην Κοινοβουλευτική Επιτροπή.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8174736" y="2834640"/>
            <a:ext cx="3657600" cy="3291840"/>
          </a:xfrm>
          <a:prstGeom prst="roundRect">
            <a:avLst>
              <a:gd name="adj" fmla="val 2778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18" name="Shape 16"/>
          <p:cNvSpPr/>
          <p:nvPr/>
        </p:nvSpPr>
        <p:spPr>
          <a:xfrm>
            <a:off x="8441799" y="3108960"/>
            <a:ext cx="568234" cy="546462"/>
          </a:xfrm>
          <a:prstGeom prst="roundRect">
            <a:avLst>
              <a:gd name="adj" fmla="val 50909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9" name="Text 17"/>
          <p:cNvSpPr/>
          <p:nvPr/>
        </p:nvSpPr>
        <p:spPr>
          <a:xfrm>
            <a:off x="8427285" y="3108960"/>
            <a:ext cx="575491" cy="560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</a:t>
            </a:r>
            <a:endParaRPr lang="el-GR" sz="2000" noProof="0">
              <a:latin typeface="Calibri"/>
              <a:ea typeface="Calibri"/>
              <a:cs typeface="Calibri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8449056" y="374904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Έναρξη Εγγραφών</a:t>
            </a:r>
            <a:endParaRPr lang="el-GR" sz="1700" noProof="0">
              <a:latin typeface="Calibri"/>
              <a:ea typeface="Calibri"/>
              <a:cs typeface="Calibri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449056" y="4251960"/>
            <a:ext cx="3108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Με την έγκρισή τους, άνοιξε επίσημα η ηλεκτρονική εγγραφή επιχειρήσεων στο Μητρώο Κοινωνικών Επιχειρήσεων.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23" name="Text 21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9</a:t>
            </a:r>
            <a:endParaRPr lang="el-GR" sz="1000" noProof="0">
              <a:solidFill>
                <a:srgbClr val="4C6B6D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105781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ea typeface="Calibri"/>
                <a:cs typeface="Calibri"/>
              </a:rPr>
              <a:t>1</a:t>
            </a:r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00" kern="0" spc="100" noProof="0">
                <a:solidFill>
                  <a:srgbClr val="4C6B6D"/>
                </a:solidFill>
                <a:ea typeface="Calibri"/>
                <a:cs typeface="Calibri"/>
              </a:rPr>
              <a:t>ΝΟΜΟΘΕΣΙΑ</a:t>
            </a:r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3000" b="1" noProof="0">
                <a:solidFill>
                  <a:srgbClr val="0B2E30"/>
                </a:solidFill>
                <a:latin typeface="Cambria"/>
                <a:ea typeface="Cambria"/>
                <a:cs typeface="Cambria" pitchFamily="34" charset="-120"/>
              </a:rPr>
              <a:t>Γενικά Κριτήρια Εγγραφής</a:t>
            </a:r>
            <a:endParaRPr lang="el-GR" sz="3000" noProof="0">
              <a:latin typeface="Cambria"/>
              <a:ea typeface="Cambria"/>
            </a:endParaRPr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11247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5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Για να εγγραφεί στο Μητρώο, κάθε επιχείρηση —ανεξαρτήτως είδους— πρέπει να πληροί σωρευτικά τα εξής (Ν. 207(Ι)/2020, Άρθρο 6):</a:t>
            </a:r>
            <a:endParaRPr lang="el-GR" sz="1500" noProof="0">
              <a:latin typeface="Calibri"/>
              <a:ea typeface="Calibri"/>
              <a:cs typeface="Calibri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1939834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8" name="Shape 6"/>
          <p:cNvSpPr/>
          <p:nvPr/>
        </p:nvSpPr>
        <p:spPr>
          <a:xfrm>
            <a:off x="658368" y="2099854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9" name="Text 7"/>
          <p:cNvSpPr/>
          <p:nvPr/>
        </p:nvSpPr>
        <p:spPr>
          <a:xfrm>
            <a:off x="658368" y="209985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/>
          </a:p>
        </p:txBody>
      </p:sp>
      <p:sp>
        <p:nvSpPr>
          <p:cNvPr id="10" name="Text 8"/>
          <p:cNvSpPr/>
          <p:nvPr/>
        </p:nvSpPr>
        <p:spPr>
          <a:xfrm>
            <a:off x="1205411" y="1994698"/>
            <a:ext cx="42062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250" b="1" noProof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Τουλάχιστον 70% εσόδων από επιχειρηματική δραστηριότητα</a:t>
            </a:r>
            <a:endParaRPr lang="el-GR" sz="1250" noProof="0"/>
          </a:p>
        </p:txBody>
      </p:sp>
      <p:sp>
        <p:nvSpPr>
          <p:cNvPr id="11" name="Text 9"/>
          <p:cNvSpPr/>
          <p:nvPr/>
        </p:nvSpPr>
        <p:spPr>
          <a:xfrm>
            <a:off x="5623560" y="1994698"/>
            <a:ext cx="58978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150" noProof="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μεγαλύτερο μέρος των εσόδων προέρχεται από πώληση αγαθών ή υπηρεσιών, όχι από δωρεές ή επιχορηγήσεις.</a:t>
            </a:r>
            <a:endParaRPr lang="el-GR" sz="1150" noProof="0"/>
          </a:p>
        </p:txBody>
      </p:sp>
      <p:sp>
        <p:nvSpPr>
          <p:cNvPr id="12" name="Shape 10"/>
          <p:cNvSpPr/>
          <p:nvPr/>
        </p:nvSpPr>
        <p:spPr>
          <a:xfrm>
            <a:off x="457200" y="2706334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3" name="Shape 11"/>
          <p:cNvSpPr/>
          <p:nvPr/>
        </p:nvSpPr>
        <p:spPr>
          <a:xfrm>
            <a:off x="658368" y="2866354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4" name="Text 12"/>
          <p:cNvSpPr/>
          <p:nvPr/>
        </p:nvSpPr>
        <p:spPr>
          <a:xfrm>
            <a:off x="658368" y="286635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/>
          </a:p>
        </p:txBody>
      </p:sp>
      <p:sp>
        <p:nvSpPr>
          <p:cNvPr id="15" name="Text 13"/>
          <p:cNvSpPr/>
          <p:nvPr/>
        </p:nvSpPr>
        <p:spPr>
          <a:xfrm>
            <a:off x="1234440" y="2811998"/>
            <a:ext cx="42062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250" b="1" noProof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Επανεπένδυση κερδών στον κοινωνικό σκοπό</a:t>
            </a:r>
            <a:endParaRPr lang="el-GR" sz="1250" noProof="0"/>
          </a:p>
        </p:txBody>
      </p:sp>
      <p:sp>
        <p:nvSpPr>
          <p:cNvPr id="16" name="Text 14"/>
          <p:cNvSpPr/>
          <p:nvPr/>
        </p:nvSpPr>
        <p:spPr>
          <a:xfrm>
            <a:off x="5623560" y="2761198"/>
            <a:ext cx="58978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150" noProof="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Τα κέρδη δεν διανέμονται ελεύθερα σε ιδιοκτήτες ή μετόχους, αλλά διατίθενται για την προώθηση του σκοπού της επιχείρησης.</a:t>
            </a:r>
            <a:endParaRPr lang="el-GR" sz="1150" noProof="0"/>
          </a:p>
        </p:txBody>
      </p:sp>
      <p:sp>
        <p:nvSpPr>
          <p:cNvPr id="17" name="Shape 15"/>
          <p:cNvSpPr/>
          <p:nvPr/>
        </p:nvSpPr>
        <p:spPr>
          <a:xfrm>
            <a:off x="486229" y="3458319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8" name="Shape 16"/>
          <p:cNvSpPr/>
          <p:nvPr/>
        </p:nvSpPr>
        <p:spPr>
          <a:xfrm>
            <a:off x="643854" y="3618339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9" name="Text 17"/>
          <p:cNvSpPr/>
          <p:nvPr/>
        </p:nvSpPr>
        <p:spPr>
          <a:xfrm>
            <a:off x="643854" y="36255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/>
          </a:p>
        </p:txBody>
      </p:sp>
      <p:sp>
        <p:nvSpPr>
          <p:cNvPr id="20" name="Text 18"/>
          <p:cNvSpPr/>
          <p:nvPr/>
        </p:nvSpPr>
        <p:spPr>
          <a:xfrm>
            <a:off x="1234440" y="3563983"/>
            <a:ext cx="42062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250" b="1" noProof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Συμμετοχική &amp; διαφανής διακυβέρνηση</a:t>
            </a:r>
            <a:endParaRPr lang="el-GR" sz="1250" noProof="0"/>
          </a:p>
        </p:txBody>
      </p:sp>
      <p:sp>
        <p:nvSpPr>
          <p:cNvPr id="21" name="Text 19"/>
          <p:cNvSpPr/>
          <p:nvPr/>
        </p:nvSpPr>
        <p:spPr>
          <a:xfrm>
            <a:off x="5609046" y="3513183"/>
            <a:ext cx="58978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150" noProof="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 καταστατικό / ιδρυτικό έγγραφο προβλέπει δημοκρατικό μοντέλο λήψης αποφάσεων.</a:t>
            </a:r>
            <a:endParaRPr lang="el-GR" sz="1150" noProof="0"/>
          </a:p>
        </p:txBody>
      </p:sp>
      <p:sp>
        <p:nvSpPr>
          <p:cNvPr id="22" name="Shape 20"/>
          <p:cNvSpPr/>
          <p:nvPr/>
        </p:nvSpPr>
        <p:spPr>
          <a:xfrm>
            <a:off x="486228" y="4210304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3" name="Shape 21"/>
          <p:cNvSpPr/>
          <p:nvPr/>
        </p:nvSpPr>
        <p:spPr>
          <a:xfrm>
            <a:off x="629339" y="4370324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4" name="Text 22"/>
          <p:cNvSpPr/>
          <p:nvPr/>
        </p:nvSpPr>
        <p:spPr>
          <a:xfrm>
            <a:off x="629339" y="437032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/>
          </a:p>
        </p:txBody>
      </p:sp>
      <p:sp>
        <p:nvSpPr>
          <p:cNvPr id="25" name="Text 23"/>
          <p:cNvSpPr/>
          <p:nvPr/>
        </p:nvSpPr>
        <p:spPr>
          <a:xfrm>
            <a:off x="1205411" y="4265168"/>
            <a:ext cx="42062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250" b="1" noProof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Ξεχωριστά λογιστικά στοιχεία</a:t>
            </a:r>
            <a:endParaRPr lang="el-GR" sz="1250" noProof="0"/>
          </a:p>
        </p:txBody>
      </p:sp>
      <p:sp>
        <p:nvSpPr>
          <p:cNvPr id="26" name="Text 24"/>
          <p:cNvSpPr/>
          <p:nvPr/>
        </p:nvSpPr>
        <p:spPr>
          <a:xfrm>
            <a:off x="5594531" y="4265168"/>
            <a:ext cx="58978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150" noProof="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Τήρηση χωριστών λογιστικών βιβλίων για την επιχειρηματική δραστηριότητα της επιχείρησης.</a:t>
            </a:r>
            <a:endParaRPr lang="el-GR" sz="1150" noProof="0"/>
          </a:p>
        </p:txBody>
      </p:sp>
      <p:sp>
        <p:nvSpPr>
          <p:cNvPr id="27" name="Shape 25"/>
          <p:cNvSpPr/>
          <p:nvPr/>
        </p:nvSpPr>
        <p:spPr>
          <a:xfrm>
            <a:off x="486229" y="5731546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8" name="Shape 26"/>
          <p:cNvSpPr/>
          <p:nvPr/>
        </p:nvSpPr>
        <p:spPr>
          <a:xfrm>
            <a:off x="607568" y="5891566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9" name="Text 27"/>
          <p:cNvSpPr/>
          <p:nvPr/>
        </p:nvSpPr>
        <p:spPr>
          <a:xfrm>
            <a:off x="607567" y="589156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/>
          </a:p>
        </p:txBody>
      </p:sp>
      <p:sp>
        <p:nvSpPr>
          <p:cNvPr id="30" name="Text 28"/>
          <p:cNvSpPr/>
          <p:nvPr/>
        </p:nvSpPr>
        <p:spPr>
          <a:xfrm>
            <a:off x="1234440" y="5786410"/>
            <a:ext cx="42062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250" b="1" noProof="0">
                <a:solidFill>
                  <a:srgbClr val="02809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Ρήτρα μη διανομής περιουσίας</a:t>
            </a:r>
            <a:endParaRPr lang="el-GR" sz="1250" noProof="0"/>
          </a:p>
        </p:txBody>
      </p:sp>
      <p:sp>
        <p:nvSpPr>
          <p:cNvPr id="31" name="Text 29"/>
          <p:cNvSpPr/>
          <p:nvPr/>
        </p:nvSpPr>
        <p:spPr>
          <a:xfrm>
            <a:off x="5623560" y="5786410"/>
            <a:ext cx="58978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150" noProof="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 περίπτωση διάλυσης, τα καθαρά περιουσιακά στοιχεία μεταβιβάζονται σε φορέα με παρόμοιο κοινωνικό σκοπό.</a:t>
            </a:r>
            <a:endParaRPr lang="el-GR" sz="1150" noProof="0"/>
          </a:p>
        </p:txBody>
      </p:sp>
      <p:sp>
        <p:nvSpPr>
          <p:cNvPr id="32" name="Text 30"/>
          <p:cNvSpPr/>
          <p:nvPr/>
        </p:nvSpPr>
        <p:spPr>
          <a:xfrm>
            <a:off x="3512457" y="6400800"/>
            <a:ext cx="5201920" cy="489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100" i="1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Πρόσθετα, ειδικά κριτήρια ισχύουν ανάλογα με το είδος της κοινωνικής επιχείρησης.</a:t>
            </a:r>
          </a:p>
        </p:txBody>
      </p:sp>
      <p:sp>
        <p:nvSpPr>
          <p:cNvPr id="33" name="Text 31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34" name="Text 32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 noProof="0">
                <a:solidFill>
                  <a:srgbClr val="4C6B6D"/>
                </a:solidFill>
                <a:ea typeface="Calibri"/>
                <a:cs typeface="Calibri"/>
              </a:rPr>
              <a:t>10</a:t>
            </a:r>
          </a:p>
        </p:txBody>
      </p:sp>
      <p:sp>
        <p:nvSpPr>
          <p:cNvPr id="35" name="Shape 25">
            <a:extLst>
              <a:ext uri="{FF2B5EF4-FFF2-40B4-BE49-F238E27FC236}">
                <a16:creationId xmlns:a16="http://schemas.microsoft.com/office/drawing/2014/main" id="{15D07D5C-8914-A1E9-0A01-CCC7A2D67552}"/>
              </a:ext>
            </a:extLst>
          </p:cNvPr>
          <p:cNvSpPr/>
          <p:nvPr/>
        </p:nvSpPr>
        <p:spPr>
          <a:xfrm>
            <a:off x="486228" y="4962288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r>
              <a:rPr lang="el-GR" sz="1400" b="1" i="0" u="none" strike="noStrike" baseline="0" noProof="0">
                <a:solidFill>
                  <a:srgbClr val="FFFFFF"/>
                </a:solidFill>
                <a:latin typeface="Calibri"/>
              </a:rPr>
              <a:t>✓</a:t>
            </a:r>
            <a:endParaRPr lang="el-GR" noProof="0"/>
          </a:p>
        </p:txBody>
      </p:sp>
      <p:sp>
        <p:nvSpPr>
          <p:cNvPr id="36" name="Text 27">
            <a:extLst>
              <a:ext uri="{FF2B5EF4-FFF2-40B4-BE49-F238E27FC236}">
                <a16:creationId xmlns:a16="http://schemas.microsoft.com/office/drawing/2014/main" id="{578FDEF2-7E05-93B6-D832-32B624462CFE}"/>
              </a:ext>
            </a:extLst>
          </p:cNvPr>
          <p:cNvSpPr/>
          <p:nvPr/>
        </p:nvSpPr>
        <p:spPr>
          <a:xfrm>
            <a:off x="680139" y="6348765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/>
          </a:p>
        </p:txBody>
      </p:sp>
      <p:sp>
        <p:nvSpPr>
          <p:cNvPr id="37" name="Text 28">
            <a:extLst>
              <a:ext uri="{FF2B5EF4-FFF2-40B4-BE49-F238E27FC236}">
                <a16:creationId xmlns:a16="http://schemas.microsoft.com/office/drawing/2014/main" id="{A00F3976-8E3C-42E9-6995-EA9857E05C59}"/>
              </a:ext>
            </a:extLst>
          </p:cNvPr>
          <p:cNvSpPr/>
          <p:nvPr/>
        </p:nvSpPr>
        <p:spPr>
          <a:xfrm>
            <a:off x="1234439" y="5017152"/>
            <a:ext cx="42062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250" b="1" noProof="0">
                <a:solidFill>
                  <a:srgbClr val="028090"/>
                </a:solidFill>
                <a:ea typeface="Calibri"/>
                <a:cs typeface="Calibri"/>
              </a:rPr>
              <a:t>Πολιτική Αμοιβών</a:t>
            </a:r>
          </a:p>
        </p:txBody>
      </p:sp>
      <p:sp>
        <p:nvSpPr>
          <p:cNvPr id="38" name="Text 29">
            <a:extLst>
              <a:ext uri="{FF2B5EF4-FFF2-40B4-BE49-F238E27FC236}">
                <a16:creationId xmlns:a16="http://schemas.microsoft.com/office/drawing/2014/main" id="{E6E61792-E70A-9BE7-9D73-B34ACDCCAC17}"/>
              </a:ext>
            </a:extLst>
          </p:cNvPr>
          <p:cNvSpPr/>
          <p:nvPr/>
        </p:nvSpPr>
        <p:spPr>
          <a:xfrm>
            <a:off x="5616302" y="5017152"/>
            <a:ext cx="58978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150" noProof="0">
                <a:solidFill>
                  <a:srgbClr val="0B2E30"/>
                </a:solidFill>
                <a:ea typeface="+mn-lt"/>
                <a:cs typeface="+mn-lt"/>
              </a:rPr>
              <a:t>Η υψηλότερη αμοιβή στελέχους/υπαλλήλου δεν υπερβαίνει το τετραπλάσιο της αμοιβής του χαμηλότερου μισθολογικού κλιμακίου.</a:t>
            </a:r>
            <a:endParaRPr lang="el-GR" noProof="0">
              <a:ea typeface="+mn-lt"/>
              <a:cs typeface="+mn-lt"/>
            </a:endParaRPr>
          </a:p>
        </p:txBody>
      </p:sp>
      <p:sp>
        <p:nvSpPr>
          <p:cNvPr id="40" name="Shape 26">
            <a:extLst>
              <a:ext uri="{FF2B5EF4-FFF2-40B4-BE49-F238E27FC236}">
                <a16:creationId xmlns:a16="http://schemas.microsoft.com/office/drawing/2014/main" id="{4D71694A-E130-E329-BBB0-4184029B9CB5}"/>
              </a:ext>
            </a:extLst>
          </p:cNvPr>
          <p:cNvSpPr/>
          <p:nvPr/>
        </p:nvSpPr>
        <p:spPr>
          <a:xfrm>
            <a:off x="629338" y="5187623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41" name="Text 27">
            <a:extLst>
              <a:ext uri="{FF2B5EF4-FFF2-40B4-BE49-F238E27FC236}">
                <a16:creationId xmlns:a16="http://schemas.microsoft.com/office/drawing/2014/main" id="{46A12A33-2C6A-929F-323E-58F107F92112}"/>
              </a:ext>
            </a:extLst>
          </p:cNvPr>
          <p:cNvSpPr/>
          <p:nvPr/>
        </p:nvSpPr>
        <p:spPr>
          <a:xfrm>
            <a:off x="629338" y="518762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/>
          </a:p>
        </p:txBody>
      </p:sp>
    </p:spTree>
    <p:extLst>
      <p:ext uri="{BB962C8B-B14F-4D97-AF65-F5344CB8AC3E}">
        <p14:creationId xmlns:p14="http://schemas.microsoft.com/office/powerpoint/2010/main" val="30161515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4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ea typeface="Calibri"/>
                <a:cs typeface="Calibri"/>
              </a:rPr>
              <a:t>2</a:t>
            </a:r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ΕΙΔΗ ΚΟΙΝΩΝΙΚΩΝ ΕΠΙΧΕΙΡΗΣΕΩΝ</a:t>
            </a:r>
            <a:endParaRPr lang="el-GR" sz="1300" noProof="0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11247120" cy="1234440"/>
          </a:xfrm>
          <a:prstGeom prst="roundRect">
            <a:avLst>
              <a:gd name="adj" fmla="val 8889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6" name="Shape 4"/>
          <p:cNvSpPr/>
          <p:nvPr/>
        </p:nvSpPr>
        <p:spPr>
          <a:xfrm>
            <a:off x="731520" y="1097280"/>
            <a:ext cx="777240" cy="777240"/>
          </a:xfrm>
          <a:prstGeom prst="roundRect">
            <a:avLst>
              <a:gd name="adj" fmla="val 1882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7" name="Text 5"/>
          <p:cNvSpPr/>
          <p:nvPr/>
        </p:nvSpPr>
        <p:spPr>
          <a:xfrm>
            <a:off x="731520" y="10972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3000" b="1" noProof="0">
                <a:solidFill>
                  <a:srgbClr val="02809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endParaRPr lang="el-GR" sz="3000" noProof="0"/>
          </a:p>
        </p:txBody>
      </p:sp>
      <p:sp>
        <p:nvSpPr>
          <p:cNvPr id="8" name="Text 6"/>
          <p:cNvSpPr/>
          <p:nvPr/>
        </p:nvSpPr>
        <p:spPr>
          <a:xfrm>
            <a:off x="1691640" y="1051560"/>
            <a:ext cx="9692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1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Κοινωνική Επιχείρηση Γενικού Σκοπού</a:t>
            </a:r>
            <a:endParaRPr lang="el-GR" sz="2100" noProof="0"/>
          </a:p>
        </p:txBody>
      </p:sp>
      <p:sp>
        <p:nvSpPr>
          <p:cNvPr id="9" name="Text 7"/>
          <p:cNvSpPr/>
          <p:nvPr/>
        </p:nvSpPr>
        <p:spPr>
          <a:xfrm>
            <a:off x="1691640" y="150876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00" noProof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Κοινωνική αποστολή μέσω προώθησης κοινωνικών, πολιτιστικών ή/και περιβαλλοντικών δράσεων</a:t>
            </a:r>
            <a:endParaRPr lang="el-GR" sz="1300" noProof="0">
              <a:latin typeface="Calibri"/>
              <a:ea typeface="Calibri"/>
              <a:cs typeface="Calibri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7200" y="2331720"/>
            <a:ext cx="5440680" cy="38404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2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1" name="Text 9"/>
          <p:cNvSpPr/>
          <p:nvPr/>
        </p:nvSpPr>
        <p:spPr>
          <a:xfrm>
            <a:off x="731520" y="260604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700" b="1" kern="0" spc="100" noProof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ΚΡΙΤΗΡΙΑ ΕΝΤΑΞΗΣ</a:t>
            </a:r>
            <a:endParaRPr lang="el-GR" sz="1700" noProof="0">
              <a:latin typeface="Calibri"/>
              <a:ea typeface="Calibri"/>
              <a:cs typeface="Calibri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3136392"/>
            <a:ext cx="219456" cy="219456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3" name="Text 11"/>
          <p:cNvSpPr/>
          <p:nvPr/>
        </p:nvSpPr>
        <p:spPr>
          <a:xfrm>
            <a:off x="731520" y="3054096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14" name="Text 12"/>
          <p:cNvSpPr/>
          <p:nvPr/>
        </p:nvSpPr>
        <p:spPr>
          <a:xfrm>
            <a:off x="1097280" y="3035808"/>
            <a:ext cx="4526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Κύριος σκοπός λειτουργίας: προώθηση θετικών κοινωνικών, πολιτιστικών ή/και περιβαλλοντικών δράσεων για το κοινωνικό συμφέρον — όχι πρωτίστως η δημιουργία ιδιωτικού κέρδους.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731520" y="4370832"/>
            <a:ext cx="219456" cy="219456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6" name="Text 14"/>
          <p:cNvSpPr/>
          <p:nvPr/>
        </p:nvSpPr>
        <p:spPr>
          <a:xfrm>
            <a:off x="731520" y="4288536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17" name="Text 15"/>
          <p:cNvSpPr/>
          <p:nvPr/>
        </p:nvSpPr>
        <p:spPr>
          <a:xfrm>
            <a:off x="1097280" y="4270248"/>
            <a:ext cx="4526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Τουλάχιστον 70% των εσόδων προέρχεται από επιχειρηματική δραστηριότητα (κοινό κριτήριο για όλες τις κοινωνικές επιχειρήσεις).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263640" y="2331720"/>
            <a:ext cx="5440680" cy="3840480"/>
          </a:xfrm>
          <a:prstGeom prst="roundRect">
            <a:avLst>
              <a:gd name="adj" fmla="val 2857"/>
            </a:avLst>
          </a:prstGeom>
          <a:solidFill>
            <a:srgbClr val="023436"/>
          </a:solidFill>
          <a:ln/>
        </p:spPr>
        <p:txBody>
          <a:bodyPr/>
          <a:lstStyle/>
          <a:p>
            <a:pPr algn="just"/>
            <a:endParaRPr lang="el-GR" noProof="0"/>
          </a:p>
        </p:txBody>
      </p:sp>
      <p:sp>
        <p:nvSpPr>
          <p:cNvPr id="19" name="Text 17"/>
          <p:cNvSpPr/>
          <p:nvPr/>
        </p:nvSpPr>
        <p:spPr>
          <a:xfrm>
            <a:off x="6537960" y="260604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700" b="1" kern="0" spc="100" noProof="0">
                <a:solidFill>
                  <a:srgbClr val="02C39A"/>
                </a:solidFill>
                <a:latin typeface="Calibri"/>
                <a:ea typeface="Calibri"/>
                <a:cs typeface="Calibri"/>
              </a:rPr>
              <a:t>ΥΠΟΧΡΕΩΣΕΙΣ</a:t>
            </a:r>
            <a:endParaRPr lang="el-GR" sz="1700" noProof="0">
              <a:latin typeface="Calibri"/>
              <a:ea typeface="Calibri"/>
              <a:cs typeface="Calibri"/>
            </a:endParaRPr>
          </a:p>
        </p:txBody>
      </p:sp>
      <p:sp>
        <p:nvSpPr>
          <p:cNvPr id="20" name="Shape 18"/>
          <p:cNvSpPr/>
          <p:nvPr/>
        </p:nvSpPr>
        <p:spPr>
          <a:xfrm>
            <a:off x="6537960" y="3136392"/>
            <a:ext cx="219456" cy="219456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1" name="Text 19"/>
          <p:cNvSpPr/>
          <p:nvPr/>
        </p:nvSpPr>
        <p:spPr>
          <a:xfrm>
            <a:off x="6537960" y="3054096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22" name="Text 20"/>
          <p:cNvSpPr/>
          <p:nvPr/>
        </p:nvSpPr>
        <p:spPr>
          <a:xfrm>
            <a:off x="6903720" y="3035808"/>
            <a:ext cx="4526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400" noProof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Επανεπένδυση τουλάχιστον 80% των κερδών μετά φόρων σε μη </a:t>
            </a:r>
            <a:r>
              <a:rPr lang="el-GR" sz="1400" noProof="0" err="1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διανεμητέα</a:t>
            </a:r>
            <a:r>
              <a:rPr lang="el-GR" sz="1400" noProof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 αποθεματικά, για την προώθηση του κοινωνικού/περιβαλλοντικού σκοπού.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537960" y="4096512"/>
            <a:ext cx="219456" cy="219456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4" name="Text 22"/>
          <p:cNvSpPr/>
          <p:nvPr/>
        </p:nvSpPr>
        <p:spPr>
          <a:xfrm>
            <a:off x="6537960" y="4014216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25" name="Text 23"/>
          <p:cNvSpPr/>
          <p:nvPr/>
        </p:nvSpPr>
        <p:spPr>
          <a:xfrm>
            <a:off x="6903720" y="3995928"/>
            <a:ext cx="4526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400" noProof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Απαγορεύεται η μετατροπή αυτών των αποθεματικών σε μετοχικό κεφάλαιο.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537960" y="5056632"/>
            <a:ext cx="219456" cy="219456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7" name="Text 25"/>
          <p:cNvSpPr/>
          <p:nvPr/>
        </p:nvSpPr>
        <p:spPr>
          <a:xfrm>
            <a:off x="6537960" y="4974336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28" name="Text 26"/>
          <p:cNvSpPr/>
          <p:nvPr/>
        </p:nvSpPr>
        <p:spPr>
          <a:xfrm>
            <a:off x="6903720" y="4956048"/>
            <a:ext cx="4526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400" noProof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Η υποχρέωση ισχύει και μετά τη διαγραφή από το Μητρώο, για τα κέρδη που δημιουργήθηκαν όσο η επιχείρηση ήταν εγγεγραμμένη.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30" name="Text 28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 noProof="0">
                <a:solidFill>
                  <a:srgbClr val="4C6B6D"/>
                </a:solidFill>
                <a:ea typeface="Calibri"/>
                <a:cs typeface="Calibri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3841228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4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ea typeface="Calibri"/>
                <a:cs typeface="Calibri"/>
              </a:rPr>
              <a:t>2</a:t>
            </a:r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ΕΙΔΗ ΚΟΙΝΩΝΙΚΩΝ ΕΠΙΧΕΙΡΗΣΕΩΝ</a:t>
            </a:r>
            <a:endParaRPr lang="el-GR" sz="1300" noProof="0"/>
          </a:p>
        </p:txBody>
      </p:sp>
      <p:sp>
        <p:nvSpPr>
          <p:cNvPr id="5" name="Shape 3"/>
          <p:cNvSpPr/>
          <p:nvPr/>
        </p:nvSpPr>
        <p:spPr>
          <a:xfrm>
            <a:off x="457200" y="868680"/>
            <a:ext cx="11247120" cy="1234440"/>
          </a:xfrm>
          <a:prstGeom prst="roundRect">
            <a:avLst>
              <a:gd name="adj" fmla="val 8889"/>
            </a:avLst>
          </a:prstGeom>
          <a:solidFill>
            <a:srgbClr val="00A89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6" name="Shape 4"/>
          <p:cNvSpPr/>
          <p:nvPr/>
        </p:nvSpPr>
        <p:spPr>
          <a:xfrm>
            <a:off x="731520" y="1097280"/>
            <a:ext cx="777240" cy="777240"/>
          </a:xfrm>
          <a:prstGeom prst="roundRect">
            <a:avLst>
              <a:gd name="adj" fmla="val 1882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7" name="Text 5"/>
          <p:cNvSpPr/>
          <p:nvPr/>
        </p:nvSpPr>
        <p:spPr>
          <a:xfrm>
            <a:off x="731520" y="10972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3000" b="1" noProof="0">
                <a:solidFill>
                  <a:srgbClr val="00A8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Β</a:t>
            </a:r>
            <a:endParaRPr lang="el-GR" sz="3000" noProof="0"/>
          </a:p>
        </p:txBody>
      </p:sp>
      <p:sp>
        <p:nvSpPr>
          <p:cNvPr id="8" name="Text 6"/>
          <p:cNvSpPr/>
          <p:nvPr/>
        </p:nvSpPr>
        <p:spPr>
          <a:xfrm>
            <a:off x="1691640" y="1051560"/>
            <a:ext cx="9692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1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Κοινωνική Επιχείρηση Ένταξης</a:t>
            </a:r>
            <a:endParaRPr lang="el-GR" sz="2100" noProof="0"/>
          </a:p>
        </p:txBody>
      </p:sp>
      <p:sp>
        <p:nvSpPr>
          <p:cNvPr id="9" name="Text 7"/>
          <p:cNvSpPr/>
          <p:nvPr/>
        </p:nvSpPr>
        <p:spPr>
          <a:xfrm>
            <a:off x="1691640" y="1508760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250" noProof="0">
                <a:solidFill>
                  <a:srgbClr val="E3F7E2"/>
                </a:solidFill>
                <a:latin typeface="Calibri"/>
                <a:ea typeface="Calibri"/>
                <a:cs typeface="Calibri"/>
              </a:rPr>
              <a:t>Κοινωνική αποστολή μέσω </a:t>
            </a:r>
            <a:r>
              <a:rPr lang="el-GR" sz="1250" noProof="0" err="1">
                <a:solidFill>
                  <a:srgbClr val="E3F7E2"/>
                </a:solidFill>
                <a:latin typeface="Calibri"/>
                <a:ea typeface="Calibri"/>
                <a:cs typeface="Calibri"/>
              </a:rPr>
              <a:t>εργοδότησης</a:t>
            </a:r>
            <a:r>
              <a:rPr lang="el-GR" sz="1250" noProof="0">
                <a:solidFill>
                  <a:srgbClr val="E3F7E2"/>
                </a:solidFill>
                <a:latin typeface="Calibri"/>
                <a:ea typeface="Calibri"/>
                <a:cs typeface="Calibri"/>
              </a:rPr>
              <a:t> ατόμων με </a:t>
            </a:r>
            <a:r>
              <a:rPr lang="el-GR" sz="1250">
                <a:solidFill>
                  <a:srgbClr val="E3F7E2"/>
                </a:solidFill>
                <a:latin typeface="Calibri"/>
                <a:ea typeface="Calibri"/>
                <a:cs typeface="Calibri"/>
              </a:rPr>
              <a:t>αναπηρία και</a:t>
            </a:r>
            <a:r>
              <a:rPr lang="el-GR" sz="1250" noProof="0">
                <a:solidFill>
                  <a:srgbClr val="E3F7E2"/>
                </a:solidFill>
                <a:latin typeface="Calibri"/>
                <a:ea typeface="Calibri"/>
                <a:cs typeface="Calibri"/>
              </a:rPr>
              <a:t> ατόμων ευπαθών ομάδων</a:t>
            </a:r>
            <a:endParaRPr lang="el-GR" sz="1250" noProof="0">
              <a:latin typeface="Calibri"/>
              <a:ea typeface="Calibri"/>
              <a:cs typeface="Calibri"/>
            </a:endParaRPr>
          </a:p>
        </p:txBody>
      </p:sp>
      <p:sp>
        <p:nvSpPr>
          <p:cNvPr id="10" name="Shape 8"/>
          <p:cNvSpPr/>
          <p:nvPr/>
        </p:nvSpPr>
        <p:spPr>
          <a:xfrm>
            <a:off x="457200" y="2331720"/>
            <a:ext cx="5440680" cy="38404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2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1" name="Text 9"/>
          <p:cNvSpPr/>
          <p:nvPr/>
        </p:nvSpPr>
        <p:spPr>
          <a:xfrm>
            <a:off x="731520" y="2587752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700" b="1" kern="0" spc="100" noProof="0">
                <a:solidFill>
                  <a:srgbClr val="00A896"/>
                </a:solidFill>
                <a:latin typeface="Calibri"/>
                <a:ea typeface="Calibri"/>
                <a:cs typeface="Calibri"/>
              </a:rPr>
              <a:t>ΚΡΙΤΗΡΙΑ ΕΝΤΑΞΗΣ</a:t>
            </a:r>
            <a:endParaRPr lang="el-GR" sz="1700" noProof="0">
              <a:latin typeface="Calibri"/>
              <a:ea typeface="Calibri"/>
              <a:cs typeface="Calibri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31520" y="3017520"/>
            <a:ext cx="2286000" cy="914400"/>
          </a:xfrm>
          <a:prstGeom prst="roundRect">
            <a:avLst>
              <a:gd name="adj" fmla="val 10000"/>
            </a:avLst>
          </a:prstGeom>
          <a:solidFill>
            <a:srgbClr val="E3F3F1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3" name="Text 11"/>
          <p:cNvSpPr/>
          <p:nvPr/>
        </p:nvSpPr>
        <p:spPr>
          <a:xfrm>
            <a:off x="731520" y="30632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200" b="1" noProof="0">
                <a:solidFill>
                  <a:srgbClr val="00A8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≥ 10%</a:t>
            </a:r>
            <a:endParaRPr lang="el-GR" sz="2200" noProof="0"/>
          </a:p>
        </p:txBody>
      </p:sp>
      <p:sp>
        <p:nvSpPr>
          <p:cNvPr id="14" name="Text 12"/>
          <p:cNvSpPr/>
          <p:nvPr/>
        </p:nvSpPr>
        <p:spPr>
          <a:xfrm>
            <a:off x="731520" y="350215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15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άτομα με αναπηρίες</a:t>
            </a:r>
            <a:endParaRPr lang="el-GR" sz="1150" noProof="0">
              <a:latin typeface="Calibri"/>
              <a:ea typeface="Calibri"/>
              <a:cs typeface="Calibri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3154680" y="3017520"/>
            <a:ext cx="2286000" cy="914400"/>
          </a:xfrm>
          <a:prstGeom prst="roundRect">
            <a:avLst>
              <a:gd name="adj" fmla="val 10000"/>
            </a:avLst>
          </a:prstGeom>
          <a:solidFill>
            <a:srgbClr val="E3F3F1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6" name="Text 14"/>
          <p:cNvSpPr/>
          <p:nvPr/>
        </p:nvSpPr>
        <p:spPr>
          <a:xfrm>
            <a:off x="3154680" y="306324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200" b="1" noProof="0">
                <a:solidFill>
                  <a:srgbClr val="00A89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≥ 30%</a:t>
            </a:r>
            <a:endParaRPr lang="el-GR" sz="2200" noProof="0"/>
          </a:p>
        </p:txBody>
      </p:sp>
      <p:sp>
        <p:nvSpPr>
          <p:cNvPr id="17" name="Text 15"/>
          <p:cNvSpPr/>
          <p:nvPr/>
        </p:nvSpPr>
        <p:spPr>
          <a:xfrm>
            <a:off x="3154680" y="3502152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15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άτομα ευπαθών ομάδων</a:t>
            </a:r>
            <a:endParaRPr lang="el-GR" sz="1150" noProof="0">
              <a:latin typeface="Calibri"/>
              <a:ea typeface="Calibri"/>
              <a:cs typeface="Calibri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31520" y="3995928"/>
            <a:ext cx="48920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300" i="1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ελάχιστο ποσοστό εργατικού δυναμικού</a:t>
            </a:r>
            <a:endParaRPr lang="el-GR" sz="1300" noProof="0">
              <a:latin typeface="Calibri"/>
              <a:ea typeface="Calibri"/>
              <a:cs typeface="Calibri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731520" y="438912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Ειδική πρόνοια: αν η επιχείρηση απασχολεί λιγότερα από 10 άτομα συνολικά, τουλάχιστον το 40% του προσωπικού πρέπει να ανήκει σε αυτές τις ομάδες.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31520" y="5212080"/>
            <a:ext cx="48920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Τουλάχιστον 70% των εσόδων προέρχεται από επιχειρηματική δραστηριότητα (κοινό κριτήριο).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21" name="Shape 19"/>
          <p:cNvSpPr/>
          <p:nvPr/>
        </p:nvSpPr>
        <p:spPr>
          <a:xfrm>
            <a:off x="6263640" y="2331720"/>
            <a:ext cx="5440680" cy="3840480"/>
          </a:xfrm>
          <a:prstGeom prst="roundRect">
            <a:avLst>
              <a:gd name="adj" fmla="val 2857"/>
            </a:avLst>
          </a:prstGeom>
          <a:solidFill>
            <a:srgbClr val="02343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2" name="Text 20"/>
          <p:cNvSpPr/>
          <p:nvPr/>
        </p:nvSpPr>
        <p:spPr>
          <a:xfrm>
            <a:off x="6537960" y="260604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700" b="1" kern="0" spc="100" noProof="0">
                <a:solidFill>
                  <a:srgbClr val="02C39A"/>
                </a:solidFill>
                <a:latin typeface="Calibri"/>
                <a:ea typeface="Calibri"/>
                <a:cs typeface="Calibri"/>
              </a:rPr>
              <a:t>ΥΠΟΧΡΕΩΣΕΙΣ</a:t>
            </a:r>
            <a:endParaRPr lang="el-GR" sz="1700" noProof="0">
              <a:latin typeface="Calibri"/>
              <a:ea typeface="Calibri"/>
              <a:cs typeface="Calibri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6537960" y="3136392"/>
            <a:ext cx="219456" cy="219456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4" name="Text 22"/>
          <p:cNvSpPr/>
          <p:nvPr/>
        </p:nvSpPr>
        <p:spPr>
          <a:xfrm>
            <a:off x="6537960" y="3054096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25" name="Text 23"/>
          <p:cNvSpPr/>
          <p:nvPr/>
        </p:nvSpPr>
        <p:spPr>
          <a:xfrm>
            <a:off x="6903720" y="3035808"/>
            <a:ext cx="4526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400" noProof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Επανεπένδυση τουλάχιστον 40% των κερδών μετά φόρων σε μη </a:t>
            </a:r>
            <a:r>
              <a:rPr lang="el-GR" sz="1400" noProof="0" err="1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διανεμητέα</a:t>
            </a:r>
            <a:r>
              <a:rPr lang="el-GR" sz="1400" noProof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 αποθεματικά, για την προώθηση του κοινωνικού σκοπού.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6537960" y="4096512"/>
            <a:ext cx="219456" cy="219456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7" name="Text 25"/>
          <p:cNvSpPr/>
          <p:nvPr/>
        </p:nvSpPr>
        <p:spPr>
          <a:xfrm>
            <a:off x="6537960" y="4014216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28" name="Text 26"/>
          <p:cNvSpPr/>
          <p:nvPr/>
        </p:nvSpPr>
        <p:spPr>
          <a:xfrm>
            <a:off x="6903720" y="3995928"/>
            <a:ext cx="4526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400" noProof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Διατήρηση των ελάχιστων ποσοστών απασχόλησης ατόμων με αναπηρία / ευπαθών ομάδων καθ' όλη τη διάρκεια εγγραφής στο Μητρώο.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6537960" y="5056632"/>
            <a:ext cx="219456" cy="219456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0" name="Text 28"/>
          <p:cNvSpPr/>
          <p:nvPr/>
        </p:nvSpPr>
        <p:spPr>
          <a:xfrm>
            <a:off x="6537960" y="4974336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31" name="Text 29"/>
          <p:cNvSpPr/>
          <p:nvPr/>
        </p:nvSpPr>
        <p:spPr>
          <a:xfrm>
            <a:off x="6903720" y="4956048"/>
            <a:ext cx="4526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400" noProof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Τήρηση συμμετοχικής και διαφανούς διακυβέρνησης, όπως και οι υπόλοιπες κοινωνικές επιχειρήσεις.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 dirty="0" err="1"/>
          </a:p>
        </p:txBody>
      </p:sp>
      <p:sp>
        <p:nvSpPr>
          <p:cNvPr id="33" name="Text 31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 noProof="0">
                <a:solidFill>
                  <a:srgbClr val="4C6B6D"/>
                </a:solidFill>
                <a:ea typeface="Calibri"/>
                <a:cs typeface="Calibri"/>
              </a:rPr>
              <a:t>12</a:t>
            </a:r>
          </a:p>
        </p:txBody>
      </p:sp>
      <p:sp>
        <p:nvSpPr>
          <p:cNvPr id="35" name="Text 30">
            <a:extLst>
              <a:ext uri="{FF2B5EF4-FFF2-40B4-BE49-F238E27FC236}">
                <a16:creationId xmlns:a16="http://schemas.microsoft.com/office/drawing/2014/main" id="{695E874A-0FE9-4011-024A-1E94C7F878BD}"/>
              </a:ext>
            </a:extLst>
          </p:cNvPr>
          <p:cNvSpPr/>
          <p:nvPr/>
        </p:nvSpPr>
        <p:spPr>
          <a:xfrm>
            <a:off x="2670628" y="6306456"/>
            <a:ext cx="7458891" cy="3802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100" i="1" dirty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Άτομα που ανήκουν στις Ευπαθείς ομάδες: Άτομα με Αναπηρία (</a:t>
            </a:r>
            <a:r>
              <a:rPr lang="el-GR" sz="1100" i="1" dirty="0" err="1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ΑμεΑ</a:t>
            </a:r>
            <a:r>
              <a:rPr lang="el-GR" sz="1100" i="1" dirty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), Άτομα με Θαλασσαιμία / Οροθετικοί, Δικαιούχοι Ελάχιστου Εγγυημένου Εισοδήματος (ΕΕΕ), Μακροχρόνια άνεργοι (&gt; 6 μήνες στη ΔΥΑ), </a:t>
            </a:r>
            <a:r>
              <a:rPr lang="el-GR" sz="1100" i="1" dirty="0" err="1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Απεξαρτημένα</a:t>
            </a:r>
            <a:r>
              <a:rPr lang="el-GR" sz="1100" i="1" dirty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 άτομα &amp; Αποφυλακισθέντες, Αναγνωρισμένοι Πρόσφυγες και Θύματα Εμπορίας Προσώπων, Κακοποίησης &amp; Ενδοοικογενειακής Βίας.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24135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EFE750-6644-C183-84ED-406F5E4ECB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E9A0C75-0C67-EFB2-0834-654B5E97A549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D2D2C441-5B65-33E3-485A-8A4E5608D227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>
                <a:solidFill>
                  <a:schemeClr val="bg1"/>
                </a:solidFill>
                <a:ea typeface="Calibri"/>
                <a:cs typeface="Calibri"/>
              </a:rPr>
              <a:t>2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7515C55-800E-15F2-916B-BCB45D0723CA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ΕΙΔΗ ΚΟΙΝΩΝΙΚΩΝ ΕΠΙΧΕΙΡΗΣΕΩΝ</a:t>
            </a:r>
            <a:endParaRPr lang="en-US" sz="1300">
              <a:latin typeface="Calibri"/>
              <a:ea typeface="Calibri"/>
              <a:cs typeface="Calibri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24C7AF3-AABA-719B-985F-7874003A256E}"/>
              </a:ext>
            </a:extLst>
          </p:cNvPr>
          <p:cNvSpPr/>
          <p:nvPr/>
        </p:nvSpPr>
        <p:spPr>
          <a:xfrm>
            <a:off x="457200" y="868680"/>
            <a:ext cx="7772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3000" b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Κοινωνική Επιχείρηση Ένταξης</a:t>
            </a:r>
            <a:endParaRPr lang="en-US" sz="300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64171B1E-ACC7-EB84-A2D6-4ADCA40184C1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B2262CCB-D48F-E3BE-B52C-63B0F11D45E9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13</a:t>
            </a:r>
            <a:endParaRPr lang="en-US" sz="100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4A8E3FB-A4CD-507D-9F52-F5DA0324D51D}"/>
              </a:ext>
            </a:extLst>
          </p:cNvPr>
          <p:cNvSpPr txBox="1"/>
          <p:nvPr/>
        </p:nvSpPr>
        <p:spPr>
          <a:xfrm>
            <a:off x="2550679" y="1691640"/>
            <a:ext cx="7090913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sz="2400"/>
              <a:t>Γιατί μας ενδιαφέρει η Κοινωνική Επιχείρηση Ένταξης:</a:t>
            </a:r>
            <a:endParaRPr lang="en-US" sz="2400"/>
          </a:p>
        </p:txBody>
      </p:sp>
      <p:sp>
        <p:nvSpPr>
          <p:cNvPr id="7" name="Shape 10">
            <a:extLst>
              <a:ext uri="{FF2B5EF4-FFF2-40B4-BE49-F238E27FC236}">
                <a16:creationId xmlns:a16="http://schemas.microsoft.com/office/drawing/2014/main" id="{47ACD499-221A-6E98-5B48-3C81F60403AE}"/>
              </a:ext>
            </a:extLst>
          </p:cNvPr>
          <p:cNvSpPr/>
          <p:nvPr/>
        </p:nvSpPr>
        <p:spPr>
          <a:xfrm>
            <a:off x="1145178" y="2886892"/>
            <a:ext cx="2750456" cy="1052286"/>
          </a:xfrm>
          <a:prstGeom prst="roundRect">
            <a:avLst>
              <a:gd name="adj" fmla="val 10000"/>
            </a:avLst>
          </a:prstGeom>
          <a:solidFill>
            <a:srgbClr val="E3F3F1"/>
          </a:solidFill>
          <a:ln/>
        </p:spPr>
        <p:txBody>
          <a:bodyPr lIns="91440" tIns="45720" rIns="91440" bIns="45720" anchor="t"/>
          <a:lstStyle/>
          <a:p>
            <a:pPr algn="ctr"/>
            <a:r>
              <a:rPr lang="el-GR" sz="2400" b="0" i="0" u="none" strike="noStrike" baseline="0">
                <a:solidFill>
                  <a:srgbClr val="000000"/>
                </a:solidFill>
                <a:latin typeface="Calibri"/>
              </a:rPr>
              <a:t>συνδέει αναπηρία και εργασία</a:t>
            </a:r>
            <a:endParaRPr lang="en-US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0" name="Shape 10">
            <a:extLst>
              <a:ext uri="{FF2B5EF4-FFF2-40B4-BE49-F238E27FC236}">
                <a16:creationId xmlns:a16="http://schemas.microsoft.com/office/drawing/2014/main" id="{E10740F4-6F8E-3F08-7EE5-54AEEFA9CB6F}"/>
              </a:ext>
            </a:extLst>
          </p:cNvPr>
          <p:cNvSpPr/>
          <p:nvPr/>
        </p:nvSpPr>
        <p:spPr>
          <a:xfrm>
            <a:off x="6464662" y="2879635"/>
            <a:ext cx="2685143" cy="1197427"/>
          </a:xfrm>
          <a:prstGeom prst="roundRect">
            <a:avLst>
              <a:gd name="adj" fmla="val 10000"/>
            </a:avLst>
          </a:prstGeom>
          <a:solidFill>
            <a:srgbClr val="E3F3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3F2C1F8-6768-C5B4-B276-84D184063D72}"/>
              </a:ext>
            </a:extLst>
          </p:cNvPr>
          <p:cNvSpPr txBox="1"/>
          <p:nvPr/>
        </p:nvSpPr>
        <p:spPr>
          <a:xfrm>
            <a:off x="6589485" y="3008086"/>
            <a:ext cx="2467430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l-GR" sz="2400">
                <a:solidFill>
                  <a:srgbClr val="000000"/>
                </a:solidFill>
                <a:latin typeface="Calibri"/>
              </a:rPr>
              <a:t>δημιουργεί θέσεις εργασίας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algn="ctr"/>
            <a:endParaRPr lang="en-US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87FC3506-B280-BECB-B331-FEDC7A47188B}"/>
              </a:ext>
            </a:extLst>
          </p:cNvPr>
          <p:cNvSpPr/>
          <p:nvPr/>
        </p:nvSpPr>
        <p:spPr>
          <a:xfrm>
            <a:off x="7770948" y="4788263"/>
            <a:ext cx="3548743" cy="1059543"/>
          </a:xfrm>
          <a:prstGeom prst="roundRect">
            <a:avLst>
              <a:gd name="adj" fmla="val 10000"/>
            </a:avLst>
          </a:prstGeom>
          <a:solidFill>
            <a:srgbClr val="E3F3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0">
            <a:extLst>
              <a:ext uri="{FF2B5EF4-FFF2-40B4-BE49-F238E27FC236}">
                <a16:creationId xmlns:a16="http://schemas.microsoft.com/office/drawing/2014/main" id="{6A8B092B-6133-300A-AC0B-EB5EC4D31299}"/>
              </a:ext>
            </a:extLst>
          </p:cNvPr>
          <p:cNvSpPr/>
          <p:nvPr/>
        </p:nvSpPr>
        <p:spPr>
          <a:xfrm>
            <a:off x="1544320" y="4751977"/>
            <a:ext cx="3882571" cy="1168400"/>
          </a:xfrm>
          <a:prstGeom prst="roundRect">
            <a:avLst>
              <a:gd name="adj" fmla="val 10000"/>
            </a:avLst>
          </a:prstGeom>
          <a:solidFill>
            <a:srgbClr val="E3F3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014099D-9017-ACF5-DC8B-DF41CDF2FC51}"/>
              </a:ext>
            </a:extLst>
          </p:cNvPr>
          <p:cNvSpPr txBox="1"/>
          <p:nvPr/>
        </p:nvSpPr>
        <p:spPr>
          <a:xfrm>
            <a:off x="7844969" y="5032827"/>
            <a:ext cx="3403601" cy="7386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2400">
                <a:solidFill>
                  <a:srgbClr val="000000"/>
                </a:solidFill>
                <a:latin typeface="Calibri"/>
              </a:rPr>
              <a:t>εξασφαλίζει βιωσιμότητα</a:t>
            </a:r>
            <a:endParaRPr lang="en-US"/>
          </a:p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B4DBE26-82D9-F151-124E-6E9AC551026B}"/>
              </a:ext>
            </a:extLst>
          </p:cNvPr>
          <p:cNvSpPr txBox="1"/>
          <p:nvPr/>
        </p:nvSpPr>
        <p:spPr>
          <a:xfrm>
            <a:off x="1886856" y="4836885"/>
            <a:ext cx="3621315" cy="11079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2400">
                <a:solidFill>
                  <a:srgbClr val="000000"/>
                </a:solidFill>
                <a:latin typeface="Calibri"/>
              </a:rPr>
              <a:t>δίνει πρόσβαση σε νέα χρηματοδοτικά εργαλεία</a:t>
            </a:r>
            <a:endParaRPr lang="en-US"/>
          </a:p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60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1F820D-8EE8-DB8F-BC69-0D91F218BF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54B328E7-635F-639F-A9B6-5EF315EE02DC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6979CE4-F85E-2CB8-6620-49FCFB625771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ea typeface="Calibri"/>
                <a:cs typeface="Calibri"/>
              </a:rPr>
              <a:t>3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BBD7684-6C60-06B4-4489-452550DF6F16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kern="0" spc="100">
                <a:solidFill>
                  <a:srgbClr val="4C6B6D"/>
                </a:solidFill>
                <a:ea typeface="Calibri"/>
                <a:cs typeface="Calibri"/>
              </a:rPr>
              <a:t>ΔΙΑΔΙΚΑΣΙΑ ΕΓΓΡΑΦΗΣ, ΑΙΤΗΣΗ ΚΑΙ ΥΠΟΣΤΗΡΙΚΤΙΚΑ ΕΓΓΡΑΦΑ</a:t>
            </a:r>
            <a:endParaRPr lang="en-US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19AE837-DD50-54E1-B7E1-A94A360E698A}"/>
              </a:ext>
            </a:extLst>
          </p:cNvPr>
          <p:cNvSpPr/>
          <p:nvPr/>
        </p:nvSpPr>
        <p:spPr>
          <a:xfrm>
            <a:off x="457200" y="8686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000" b="1" dirty="0" err="1">
                <a:solidFill>
                  <a:srgbClr val="0B2E30"/>
                </a:solidFill>
                <a:latin typeface="Cambria"/>
                <a:ea typeface="Cambria"/>
              </a:rPr>
              <a:t>Οδικός</a:t>
            </a:r>
            <a:r>
              <a:rPr lang="en-US" sz="3000" b="1">
                <a:solidFill>
                  <a:srgbClr val="0B2E30"/>
                </a:solidFill>
                <a:latin typeface="Cambria"/>
                <a:ea typeface="Cambria"/>
              </a:rPr>
              <a:t> </a:t>
            </a:r>
            <a:r>
              <a:rPr lang="en-US" sz="3000" b="1" dirty="0" err="1">
                <a:solidFill>
                  <a:srgbClr val="0B2E30"/>
                </a:solidFill>
                <a:latin typeface="Cambria"/>
                <a:ea typeface="Cambria"/>
              </a:rPr>
              <a:t>Χάρτης</a:t>
            </a:r>
            <a:r>
              <a:rPr lang="en-US" sz="3000" b="1">
                <a:solidFill>
                  <a:srgbClr val="0B2E30"/>
                </a:solidFill>
                <a:latin typeface="Cambria"/>
                <a:ea typeface="Cambria"/>
              </a:rPr>
              <a:t> </a:t>
            </a:r>
            <a:r>
              <a:rPr lang="en-US" sz="3000" b="1" dirty="0" err="1">
                <a:solidFill>
                  <a:srgbClr val="0B2E30"/>
                </a:solidFill>
                <a:latin typeface="Cambria"/>
                <a:ea typeface="Cambria"/>
              </a:rPr>
              <a:t>Ίδρυσης</a:t>
            </a:r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31757175-1C2E-A543-541E-653699B3610D}"/>
              </a:ext>
            </a:extLst>
          </p:cNvPr>
          <p:cNvSpPr/>
          <p:nvPr/>
        </p:nvSpPr>
        <p:spPr>
          <a:xfrm>
            <a:off x="786384" y="2240280"/>
            <a:ext cx="0" cy="758952"/>
          </a:xfrm>
          <a:prstGeom prst="line">
            <a:avLst/>
          </a:prstGeom>
          <a:noFill/>
          <a:ln w="25400">
            <a:solidFill>
              <a:srgbClr val="BFDAD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00C3CA0F-0124-785C-9B15-E19305DF383A}"/>
              </a:ext>
            </a:extLst>
          </p:cNvPr>
          <p:cNvSpPr/>
          <p:nvPr/>
        </p:nvSpPr>
        <p:spPr>
          <a:xfrm>
            <a:off x="548640" y="1828800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EF96F6E-2EE8-3B6E-587C-3402EC192DFC}"/>
              </a:ext>
            </a:extLst>
          </p:cNvPr>
          <p:cNvSpPr/>
          <p:nvPr/>
        </p:nvSpPr>
        <p:spPr>
          <a:xfrm>
            <a:off x="548640" y="18288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ADC21697-6227-07EF-E020-458F1CAA993F}"/>
              </a:ext>
            </a:extLst>
          </p:cNvPr>
          <p:cNvSpPr/>
          <p:nvPr/>
        </p:nvSpPr>
        <p:spPr>
          <a:xfrm>
            <a:off x="1234440" y="1755648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A8CBC0ED-150C-D8FE-EA8E-CAE7A3F240AB}"/>
              </a:ext>
            </a:extLst>
          </p:cNvPr>
          <p:cNvSpPr/>
          <p:nvPr/>
        </p:nvSpPr>
        <p:spPr>
          <a:xfrm>
            <a:off x="1463040" y="175564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Σύλληψη επ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ιχειρημ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τικής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ιδέ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ας και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δι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μόρφωση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κοινωνικού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σκο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π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ού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.</a:t>
            </a:r>
            <a:endParaRPr lang="en-US"/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64F0B6A4-4CD8-F1C1-482B-114756837977}"/>
              </a:ext>
            </a:extLst>
          </p:cNvPr>
          <p:cNvSpPr/>
          <p:nvPr/>
        </p:nvSpPr>
        <p:spPr>
          <a:xfrm>
            <a:off x="786384" y="3136392"/>
            <a:ext cx="0" cy="758952"/>
          </a:xfrm>
          <a:prstGeom prst="line">
            <a:avLst/>
          </a:prstGeom>
          <a:noFill/>
          <a:ln w="25400">
            <a:solidFill>
              <a:srgbClr val="BFDAD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E834F782-CD5C-8D7B-DB72-21FCB02D12D1}"/>
              </a:ext>
            </a:extLst>
          </p:cNvPr>
          <p:cNvSpPr/>
          <p:nvPr/>
        </p:nvSpPr>
        <p:spPr>
          <a:xfrm>
            <a:off x="548640" y="2724912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0DDC45EF-FF62-5698-386C-8512F0A537E7}"/>
              </a:ext>
            </a:extLst>
          </p:cNvPr>
          <p:cNvSpPr/>
          <p:nvPr/>
        </p:nvSpPr>
        <p:spPr>
          <a:xfrm>
            <a:off x="548640" y="2724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D018D58D-6550-034E-1F56-8D26D8C3E159}"/>
              </a:ext>
            </a:extLst>
          </p:cNvPr>
          <p:cNvSpPr/>
          <p:nvPr/>
        </p:nvSpPr>
        <p:spPr>
          <a:xfrm>
            <a:off x="1234440" y="2651760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E51DCFB7-BA2B-93E6-821E-1781BFC04C15}"/>
              </a:ext>
            </a:extLst>
          </p:cNvPr>
          <p:cNvSpPr/>
          <p:nvPr/>
        </p:nvSpPr>
        <p:spPr>
          <a:xfrm>
            <a:off x="1463040" y="26517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Σύντ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ξη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Επ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ιχειρημ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τικού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Σχεδίου (Business Plan) και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Μελέτης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Βιωσιμότητ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ας.</a:t>
            </a:r>
            <a:endParaRPr lang="en-US"/>
          </a:p>
        </p:txBody>
      </p:sp>
      <p:sp>
        <p:nvSpPr>
          <p:cNvPr id="16" name="Shape 14">
            <a:extLst>
              <a:ext uri="{FF2B5EF4-FFF2-40B4-BE49-F238E27FC236}">
                <a16:creationId xmlns:a16="http://schemas.microsoft.com/office/drawing/2014/main" id="{486AC43B-17C9-D80E-0DB1-09369742CABA}"/>
              </a:ext>
            </a:extLst>
          </p:cNvPr>
          <p:cNvSpPr/>
          <p:nvPr/>
        </p:nvSpPr>
        <p:spPr>
          <a:xfrm>
            <a:off x="786384" y="4032504"/>
            <a:ext cx="0" cy="758952"/>
          </a:xfrm>
          <a:prstGeom prst="line">
            <a:avLst/>
          </a:prstGeom>
          <a:noFill/>
          <a:ln w="25400">
            <a:solidFill>
              <a:srgbClr val="BFDAD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C517E59-29E6-8683-5E74-FEFCEAA3171E}"/>
              </a:ext>
            </a:extLst>
          </p:cNvPr>
          <p:cNvSpPr/>
          <p:nvPr/>
        </p:nvSpPr>
        <p:spPr>
          <a:xfrm>
            <a:off x="548640" y="3621024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627B30EB-3145-C38C-240C-78D469EBAF67}"/>
              </a:ext>
            </a:extLst>
          </p:cNvPr>
          <p:cNvSpPr/>
          <p:nvPr/>
        </p:nvSpPr>
        <p:spPr>
          <a:xfrm>
            <a:off x="548640" y="362102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A28FF960-1DCA-8DCC-2325-4C3D9B34E53B}"/>
              </a:ext>
            </a:extLst>
          </p:cNvPr>
          <p:cNvSpPr/>
          <p:nvPr/>
        </p:nvSpPr>
        <p:spPr>
          <a:xfrm>
            <a:off x="1234440" y="3547872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792C9E0B-43F2-6D83-789C-06152E7A8682}"/>
              </a:ext>
            </a:extLst>
          </p:cNvPr>
          <p:cNvSpPr/>
          <p:nvPr/>
        </p:nvSpPr>
        <p:spPr>
          <a:xfrm>
            <a:off x="1463040" y="3547872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Σύντ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ξη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Κατα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στ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τικού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σύμφων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με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τις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απα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ιτήσεις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της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νομοθεσί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ας.  </a:t>
            </a:r>
            <a:endParaRPr lang="en-US"/>
          </a:p>
        </p:txBody>
      </p:sp>
      <p:sp>
        <p:nvSpPr>
          <p:cNvPr id="21" name="Shape 19">
            <a:extLst>
              <a:ext uri="{FF2B5EF4-FFF2-40B4-BE49-F238E27FC236}">
                <a16:creationId xmlns:a16="http://schemas.microsoft.com/office/drawing/2014/main" id="{74F44EB3-FAD7-42B9-9370-DF6AB07F0029}"/>
              </a:ext>
            </a:extLst>
          </p:cNvPr>
          <p:cNvSpPr/>
          <p:nvPr/>
        </p:nvSpPr>
        <p:spPr>
          <a:xfrm>
            <a:off x="786384" y="4928616"/>
            <a:ext cx="0" cy="758952"/>
          </a:xfrm>
          <a:prstGeom prst="line">
            <a:avLst/>
          </a:prstGeom>
          <a:noFill/>
          <a:ln w="25400">
            <a:solidFill>
              <a:srgbClr val="BFDAD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FAD59CA8-ED58-E55C-19FF-0CBE5A8886D8}"/>
              </a:ext>
            </a:extLst>
          </p:cNvPr>
          <p:cNvSpPr/>
          <p:nvPr/>
        </p:nvSpPr>
        <p:spPr>
          <a:xfrm>
            <a:off x="548640" y="4517136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19C08C91-958F-1F3F-B1B1-673B401AC07B}"/>
              </a:ext>
            </a:extLst>
          </p:cNvPr>
          <p:cNvSpPr/>
          <p:nvPr/>
        </p:nvSpPr>
        <p:spPr>
          <a:xfrm>
            <a:off x="548640" y="451713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/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7E7AE2A2-637F-19D5-FF9C-E9D3BEF48487}"/>
              </a:ext>
            </a:extLst>
          </p:cNvPr>
          <p:cNvSpPr/>
          <p:nvPr/>
        </p:nvSpPr>
        <p:spPr>
          <a:xfrm>
            <a:off x="1234440" y="4443984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404908B7-C0A6-5876-59FF-F8CB2B4383EC}"/>
              </a:ext>
            </a:extLst>
          </p:cNvPr>
          <p:cNvSpPr/>
          <p:nvPr/>
        </p:nvSpPr>
        <p:spPr>
          <a:xfrm>
            <a:off x="1463040" y="4443984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25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Υποβολή αίτησης στο Μητρώο Κοινωνικών Επιχειρήσεων.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 </a:t>
            </a:r>
            <a:endParaRPr lang="en-US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95F6E807-7F6A-0981-6E21-652FD9542233}"/>
              </a:ext>
            </a:extLst>
          </p:cNvPr>
          <p:cNvSpPr/>
          <p:nvPr/>
        </p:nvSpPr>
        <p:spPr>
          <a:xfrm>
            <a:off x="548640" y="5413248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A843D3FF-4F6B-6AED-1B0E-457B3582822A}"/>
              </a:ext>
            </a:extLst>
          </p:cNvPr>
          <p:cNvSpPr/>
          <p:nvPr/>
        </p:nvSpPr>
        <p:spPr>
          <a:xfrm>
            <a:off x="548640" y="54132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/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1CB5575E-D8EF-9D5B-301E-DC36CD1AB196}"/>
              </a:ext>
            </a:extLst>
          </p:cNvPr>
          <p:cNvSpPr/>
          <p:nvPr/>
        </p:nvSpPr>
        <p:spPr>
          <a:xfrm>
            <a:off x="1234440" y="5340096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85995A9F-E09A-62F1-5D36-7D99FFA48DFD}"/>
              </a:ext>
            </a:extLst>
          </p:cNvPr>
          <p:cNvSpPr/>
          <p:nvPr/>
        </p:nvSpPr>
        <p:spPr>
          <a:xfrm>
            <a:off x="1463040" y="5340096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Αξιολόγηση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έγκριση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και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έν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ρξη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λειτουργί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ας. </a:t>
            </a:r>
            <a:endParaRPr lang="en-US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E568A0B1-FA8A-C973-E086-EE23224402E7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AA7E9019-F3BE-5D4E-E0BC-8F6620AADCF3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14</a:t>
            </a:r>
            <a:endParaRPr lang="en-US" sz="1000">
              <a:solidFill>
                <a:srgbClr val="4C6B6D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19814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4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/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kern="0" spc="1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ΔΙΑΔΙΚΑΣΙΑ ΕΓΓΡΑΦΗΣ, ΑΙΤΗΣΗ ΚΑΙ ΥΠΟΣΤΗΡΙΚΤΙΚΑ ΕΓΓΡΑΦΑ</a:t>
            </a:r>
            <a:endParaRPr lang="en-US" sz="1300" kern="0" spc="1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 err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</a:t>
            </a:r>
            <a:r>
              <a:rPr lang="en-US" sz="3000" b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3000" b="1" dirty="0" err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δικ</a:t>
            </a:r>
            <a:r>
              <a:rPr lang="en-US" sz="3000" b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3000" b="1" dirty="0" err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σί</a:t>
            </a:r>
            <a:r>
              <a:rPr lang="en-US" sz="3000" b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 </a:t>
            </a:r>
            <a:r>
              <a:rPr lang="en-US" sz="3000" b="1" dirty="0" err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Εγγρ</a:t>
            </a:r>
            <a:r>
              <a:rPr lang="en-US" sz="3000" b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α</a:t>
            </a:r>
            <a:r>
              <a:rPr lang="en-US" sz="3000" b="1" dirty="0" err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φής</a:t>
            </a:r>
            <a:endParaRPr lang="en-US" sz="3000" dirty="0" err="1"/>
          </a:p>
        </p:txBody>
      </p:sp>
      <p:sp>
        <p:nvSpPr>
          <p:cNvPr id="6" name="Shape 4"/>
          <p:cNvSpPr/>
          <p:nvPr/>
        </p:nvSpPr>
        <p:spPr>
          <a:xfrm>
            <a:off x="786384" y="2240280"/>
            <a:ext cx="0" cy="758952"/>
          </a:xfrm>
          <a:prstGeom prst="line">
            <a:avLst/>
          </a:prstGeom>
          <a:noFill/>
          <a:ln w="25400">
            <a:solidFill>
              <a:srgbClr val="BFDAD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48640" y="1828800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1828800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/>
          </a:p>
        </p:txBody>
      </p:sp>
      <p:sp>
        <p:nvSpPr>
          <p:cNvPr id="9" name="Shape 7"/>
          <p:cNvSpPr/>
          <p:nvPr/>
        </p:nvSpPr>
        <p:spPr>
          <a:xfrm>
            <a:off x="1234440" y="1755648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463040" y="175564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Η επ</a:t>
            </a:r>
            <a:r>
              <a:rPr lang="en-US" sz="125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ιχείρηση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(οπ</a:t>
            </a:r>
            <a:r>
              <a:rPr lang="en-US" sz="125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οι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</a:t>
            </a:r>
            <a:r>
              <a:rPr lang="en-US" sz="125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σδή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π</a:t>
            </a:r>
            <a:r>
              <a:rPr lang="en-US" sz="125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οτε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νομικής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125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μορφής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) </a:t>
            </a:r>
            <a:r>
              <a:rPr lang="en-US" sz="125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εξετάζει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 </a:t>
            </a:r>
            <a:r>
              <a:rPr lang="en-US" sz="125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εάν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π</a:t>
            </a:r>
            <a:r>
              <a:rPr lang="en-US" sz="125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ληρούντ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αι τα </a:t>
            </a:r>
            <a:r>
              <a:rPr lang="en-US" sz="125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κριτήρι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 </a:t>
            </a:r>
            <a:r>
              <a:rPr lang="en-US" sz="125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του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Νόμου και </a:t>
            </a:r>
            <a:r>
              <a:rPr lang="en-US" sz="125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των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Κα</a:t>
            </a:r>
            <a:r>
              <a:rPr lang="en-US" sz="125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νονισμών</a:t>
            </a:r>
            <a:r>
              <a:rPr lang="en-US" sz="12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.</a:t>
            </a:r>
            <a:endParaRPr lang="en-US" sz="1250">
              <a:latin typeface="Calibri"/>
              <a:ea typeface="Calibri"/>
              <a:cs typeface="Calibri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86384" y="3136392"/>
            <a:ext cx="0" cy="758952"/>
          </a:xfrm>
          <a:prstGeom prst="line">
            <a:avLst/>
          </a:prstGeom>
          <a:noFill/>
          <a:ln w="25400">
            <a:solidFill>
              <a:srgbClr val="BFDAD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548640" y="2724912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2724912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/>
          </a:p>
        </p:txBody>
      </p:sp>
      <p:sp>
        <p:nvSpPr>
          <p:cNvPr id="14" name="Shape 12"/>
          <p:cNvSpPr/>
          <p:nvPr/>
        </p:nvSpPr>
        <p:spPr>
          <a:xfrm>
            <a:off x="1234440" y="2651760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463040" y="2651760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Υποβ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άλλετ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αι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ηλεκτρονική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α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ίτηση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στην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Υπ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ηρεσί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Συνεργ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τικών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Ετ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ιρειών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και Κοινωνικών Επ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ιχειρήσεων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(ΥΣΕ).</a:t>
            </a:r>
            <a:endParaRPr lang="en-US" sz="1250"/>
          </a:p>
        </p:txBody>
      </p:sp>
      <p:sp>
        <p:nvSpPr>
          <p:cNvPr id="16" name="Shape 14"/>
          <p:cNvSpPr/>
          <p:nvPr/>
        </p:nvSpPr>
        <p:spPr>
          <a:xfrm>
            <a:off x="786384" y="4032504"/>
            <a:ext cx="0" cy="758952"/>
          </a:xfrm>
          <a:prstGeom prst="line">
            <a:avLst/>
          </a:prstGeom>
          <a:noFill/>
          <a:ln w="25400">
            <a:solidFill>
              <a:srgbClr val="BFDAD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48640" y="3621024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48640" y="3621024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/>
          </a:p>
        </p:txBody>
      </p:sp>
      <p:sp>
        <p:nvSpPr>
          <p:cNvPr id="19" name="Shape 17"/>
          <p:cNvSpPr/>
          <p:nvPr/>
        </p:nvSpPr>
        <p:spPr>
          <a:xfrm>
            <a:off x="1234440" y="3547872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463040" y="3547872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Κατα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τίθεντ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αι τα απα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ιτούμεν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έγγρ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αφα και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στοιχεί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(κατα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τικό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κοινωνικός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σκο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ός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στοιχεί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λειτουργί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ας).</a:t>
            </a:r>
            <a:endParaRPr lang="en-US" sz="1250"/>
          </a:p>
        </p:txBody>
      </p:sp>
      <p:sp>
        <p:nvSpPr>
          <p:cNvPr id="21" name="Shape 19"/>
          <p:cNvSpPr/>
          <p:nvPr/>
        </p:nvSpPr>
        <p:spPr>
          <a:xfrm>
            <a:off x="786384" y="4928616"/>
            <a:ext cx="0" cy="758952"/>
          </a:xfrm>
          <a:prstGeom prst="line">
            <a:avLst/>
          </a:prstGeom>
          <a:noFill/>
          <a:ln w="25400">
            <a:solidFill>
              <a:srgbClr val="BFDAD6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548640" y="4517136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48640" y="451713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/>
          </a:p>
        </p:txBody>
      </p:sp>
      <p:sp>
        <p:nvSpPr>
          <p:cNvPr id="24" name="Shape 22"/>
          <p:cNvSpPr/>
          <p:nvPr/>
        </p:nvSpPr>
        <p:spPr>
          <a:xfrm>
            <a:off x="1234440" y="4443984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463040" y="4443984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ΥΣΕ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εξετάζει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την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α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ίτηση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και,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εφόσον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ληρούντ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αι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π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ροϋ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οθέσεις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εγγράφει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την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επ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ιχείρηση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στο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Μητρώο.</a:t>
            </a:r>
            <a:endParaRPr lang="en-US" sz="1250"/>
          </a:p>
        </p:txBody>
      </p:sp>
      <p:sp>
        <p:nvSpPr>
          <p:cNvPr id="26" name="Shape 24"/>
          <p:cNvSpPr/>
          <p:nvPr/>
        </p:nvSpPr>
        <p:spPr>
          <a:xfrm>
            <a:off x="548640" y="5413248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48640" y="541324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/>
          </a:p>
        </p:txBody>
      </p:sp>
      <p:sp>
        <p:nvSpPr>
          <p:cNvPr id="28" name="Shape 26"/>
          <p:cNvSpPr/>
          <p:nvPr/>
        </p:nvSpPr>
        <p:spPr>
          <a:xfrm>
            <a:off x="1234440" y="5340096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1463040" y="5340096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Η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εγγεγρ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μμένη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επ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ιχείρηση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απ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οκτά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δικ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ίωμ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απ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οκλειστικής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χρήσης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του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όρου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«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κοινωνική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επ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ιχείρηση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 και π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ρόσ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βα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ση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σε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κίνητρ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 </a:t>
            </a:r>
            <a:r>
              <a:rPr lang="en-US" sz="1250" dirty="0" err="1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στήριξης</a:t>
            </a:r>
            <a:r>
              <a:rPr lang="en-US" sz="1250">
                <a:solidFill>
                  <a:srgbClr val="0B2E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250"/>
          </a:p>
        </p:txBody>
      </p:sp>
      <p:sp>
        <p:nvSpPr>
          <p:cNvPr id="30" name="Text 28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31" name="Text 29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ea typeface="Calibri"/>
                <a:cs typeface="Calibri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9958306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D28DD8-FA61-B41D-11C6-09922F3804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9E8F6C5-6285-9435-2963-A020BAC6F56E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 dirty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0DAA5C8-4AF3-2097-AC1C-26D2DF63DCB8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 dirty="0">
                <a:solidFill>
                  <a:srgbClr val="FFFFFF"/>
                </a:solidFill>
                <a:ea typeface="Calibri"/>
                <a:cs typeface="Calibri"/>
              </a:rPr>
              <a:t>3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750B67D-F3A3-1C35-CBF5-B7BCF791F562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 noProof="0" dirty="0">
                <a:solidFill>
                  <a:srgbClr val="4C6B6D"/>
                </a:solidFill>
                <a:ea typeface="Calibri"/>
                <a:cs typeface="Calibri"/>
              </a:rPr>
              <a:t>ΔΙΑΔΙΚΑΣΙΑ ΕΓΓΡΑΦΗΣ, ΑΙΤΗΣΗ ΚΑΙ ΥΠΟΣΤΗΡΙΚΤΙΚΑ ΕΓΓΡΑΦΑ</a:t>
            </a:r>
            <a:endParaRPr lang="el-GR" sz="1300" kern="0" spc="100" noProof="0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6CC6B48-A4A0-4ECC-DCA6-7289274A4F4F}"/>
              </a:ext>
            </a:extLst>
          </p:cNvPr>
          <p:cNvSpPr/>
          <p:nvPr/>
        </p:nvSpPr>
        <p:spPr>
          <a:xfrm>
            <a:off x="457200" y="86868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3000" b="1" noProof="0" dirty="0">
                <a:solidFill>
                  <a:srgbClr val="0B2E30"/>
                </a:solidFill>
                <a:latin typeface="Cambria"/>
                <a:ea typeface="Cambria"/>
              </a:rPr>
              <a:t>Απαιτούμενα Υποστηρικτικά Έγγραφα</a:t>
            </a:r>
            <a:endParaRPr lang="el-GR" noProof="0" dirty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563B87C9-CC7D-C14D-D07C-9DED835A19FA}"/>
              </a:ext>
            </a:extLst>
          </p:cNvPr>
          <p:cNvSpPr/>
          <p:nvPr/>
        </p:nvSpPr>
        <p:spPr>
          <a:xfrm>
            <a:off x="529771" y="2012405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endParaRPr lang="el-GR" noProof="0" dirty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919FA237-1C93-6323-0335-481AFE184EE9}"/>
              </a:ext>
            </a:extLst>
          </p:cNvPr>
          <p:cNvSpPr/>
          <p:nvPr/>
        </p:nvSpPr>
        <p:spPr>
          <a:xfrm>
            <a:off x="680139" y="2172425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 dirty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7C7B7383-F074-400E-7683-E81809DAD68C}"/>
              </a:ext>
            </a:extLst>
          </p:cNvPr>
          <p:cNvSpPr/>
          <p:nvPr/>
        </p:nvSpPr>
        <p:spPr>
          <a:xfrm>
            <a:off x="680139" y="2172425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 dirty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39B15D15-42D0-DDEA-E32E-4FA3CB9191C7}"/>
              </a:ext>
            </a:extLst>
          </p:cNvPr>
          <p:cNvSpPr/>
          <p:nvPr/>
        </p:nvSpPr>
        <p:spPr>
          <a:xfrm>
            <a:off x="1212668" y="2038241"/>
            <a:ext cx="5868126" cy="61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b="1" noProof="0" dirty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Ιδρυτικό Έγγραφο και Καταστατικό της Επιχείρησης</a:t>
            </a:r>
            <a:endParaRPr lang="el-GR" noProof="0" dirty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6FE1CB7D-D3D6-A7AF-5E35-715D71FA0400}"/>
              </a:ext>
            </a:extLst>
          </p:cNvPr>
          <p:cNvSpPr/>
          <p:nvPr/>
        </p:nvSpPr>
        <p:spPr>
          <a:xfrm>
            <a:off x="529772" y="2844220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endParaRPr lang="el-GR" noProof="0" dirty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06D14A26-46B6-F7C7-3E70-0D87832D430E}"/>
              </a:ext>
            </a:extLst>
          </p:cNvPr>
          <p:cNvSpPr/>
          <p:nvPr/>
        </p:nvSpPr>
        <p:spPr>
          <a:xfrm>
            <a:off x="658368" y="3004240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 dirty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EBBA748D-FDEC-3B5A-D197-42FC3CAC86B1}"/>
              </a:ext>
            </a:extLst>
          </p:cNvPr>
          <p:cNvSpPr/>
          <p:nvPr/>
        </p:nvSpPr>
        <p:spPr>
          <a:xfrm>
            <a:off x="658368" y="3004239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426411C8-0FF8-74F4-10BC-7CF52CFAF018}"/>
              </a:ext>
            </a:extLst>
          </p:cNvPr>
          <p:cNvSpPr/>
          <p:nvPr/>
        </p:nvSpPr>
        <p:spPr>
          <a:xfrm>
            <a:off x="1212669" y="2935370"/>
            <a:ext cx="42062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b="1" noProof="0" dirty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Αναλυτικό Επιχειρηματικό Σχέδιο 3ετίας.</a:t>
            </a: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3175510F-C099-447F-FEA0-57AF861E3CA0}"/>
              </a:ext>
            </a:extLst>
          </p:cNvPr>
          <p:cNvSpPr/>
          <p:nvPr/>
        </p:nvSpPr>
        <p:spPr>
          <a:xfrm>
            <a:off x="529771" y="3755862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endParaRPr lang="el-GR" noProof="0" dirty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E532ECB1-2511-2BFF-4317-CC918CE64FE0}"/>
              </a:ext>
            </a:extLst>
          </p:cNvPr>
          <p:cNvSpPr/>
          <p:nvPr/>
        </p:nvSpPr>
        <p:spPr>
          <a:xfrm>
            <a:off x="680139" y="3915882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 dirty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AA998979-3B37-3CD2-E935-7AFCB853C792}"/>
              </a:ext>
            </a:extLst>
          </p:cNvPr>
          <p:cNvSpPr/>
          <p:nvPr/>
        </p:nvSpPr>
        <p:spPr>
          <a:xfrm>
            <a:off x="658368" y="3923139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 dirty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B85DDB36-0E6B-37D3-16A5-4ECBDD7584A3}"/>
              </a:ext>
            </a:extLst>
          </p:cNvPr>
          <p:cNvSpPr/>
          <p:nvPr/>
        </p:nvSpPr>
        <p:spPr>
          <a:xfrm>
            <a:off x="1212669" y="3832497"/>
            <a:ext cx="7595324" cy="514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b="1" noProof="0" dirty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Πιστοποιητικά Λευκού Ποινικού Μητρώου των μελών της διοίκησης</a:t>
            </a:r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CAAAB704-6239-142F-80F6-36102735B8CD}"/>
              </a:ext>
            </a:extLst>
          </p:cNvPr>
          <p:cNvSpPr/>
          <p:nvPr/>
        </p:nvSpPr>
        <p:spPr>
          <a:xfrm>
            <a:off x="529771" y="4631218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endParaRPr lang="el-GR" noProof="0" dirty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9C97B55D-7F35-028A-494B-9CA51EC03BE8}"/>
              </a:ext>
            </a:extLst>
          </p:cNvPr>
          <p:cNvSpPr/>
          <p:nvPr/>
        </p:nvSpPr>
        <p:spPr>
          <a:xfrm>
            <a:off x="709168" y="4791238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 dirty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68871742-D655-52CF-FB7C-BCF69A15A953}"/>
              </a:ext>
            </a:extLst>
          </p:cNvPr>
          <p:cNvSpPr/>
          <p:nvPr/>
        </p:nvSpPr>
        <p:spPr>
          <a:xfrm>
            <a:off x="709168" y="479123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 dirty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CA9025F9-6687-A82D-921A-08F840F35B29}"/>
              </a:ext>
            </a:extLst>
          </p:cNvPr>
          <p:cNvSpPr/>
          <p:nvPr/>
        </p:nvSpPr>
        <p:spPr>
          <a:xfrm>
            <a:off x="1212668" y="4642540"/>
            <a:ext cx="8770982" cy="6448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b="1" noProof="0" dirty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Βεβαιώσεις εγγραφής/πιστοποίησης αναπηρίας για τα ωφελούμενα μέλη/εργαζομένους</a:t>
            </a:r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BF735026-821C-8715-4DA5-73B70ABF9AEE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 dirty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 dirty="0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F8A3E196-848E-E469-9485-DA00CC7CAD98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 noProof="0" dirty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16</a:t>
            </a:r>
            <a:endParaRPr lang="el-GR" sz="1000" noProof="0" dirty="0"/>
          </a:p>
        </p:txBody>
      </p:sp>
      <p:sp>
        <p:nvSpPr>
          <p:cNvPr id="35" name="Shape 25">
            <a:extLst>
              <a:ext uri="{FF2B5EF4-FFF2-40B4-BE49-F238E27FC236}">
                <a16:creationId xmlns:a16="http://schemas.microsoft.com/office/drawing/2014/main" id="{4777DE88-08ED-BBEC-634B-ACF34DA0523E}"/>
              </a:ext>
            </a:extLst>
          </p:cNvPr>
          <p:cNvSpPr/>
          <p:nvPr/>
        </p:nvSpPr>
        <p:spPr>
          <a:xfrm>
            <a:off x="529771" y="5492059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r>
              <a:rPr lang="el-GR" sz="1400" b="1" i="0" u="none" strike="noStrike" baseline="0" noProof="0" dirty="0">
                <a:solidFill>
                  <a:srgbClr val="FFFFFF"/>
                </a:solidFill>
                <a:latin typeface="Calibri"/>
              </a:rPr>
              <a:t>✓</a:t>
            </a:r>
            <a:endParaRPr lang="el-GR" noProof="0" dirty="0"/>
          </a:p>
        </p:txBody>
      </p:sp>
      <p:sp>
        <p:nvSpPr>
          <p:cNvPr id="36" name="Text 27">
            <a:extLst>
              <a:ext uri="{FF2B5EF4-FFF2-40B4-BE49-F238E27FC236}">
                <a16:creationId xmlns:a16="http://schemas.microsoft.com/office/drawing/2014/main" id="{C41FC145-9F60-999B-98FA-20F8AAD72494}"/>
              </a:ext>
            </a:extLst>
          </p:cNvPr>
          <p:cNvSpPr/>
          <p:nvPr/>
        </p:nvSpPr>
        <p:spPr>
          <a:xfrm>
            <a:off x="680139" y="6348765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 dirty="0"/>
          </a:p>
        </p:txBody>
      </p:sp>
      <p:sp>
        <p:nvSpPr>
          <p:cNvPr id="37" name="Text 28">
            <a:extLst>
              <a:ext uri="{FF2B5EF4-FFF2-40B4-BE49-F238E27FC236}">
                <a16:creationId xmlns:a16="http://schemas.microsoft.com/office/drawing/2014/main" id="{D516E140-1EF0-BEFF-8312-432C2FE8C644}"/>
              </a:ext>
            </a:extLst>
          </p:cNvPr>
          <p:cNvSpPr/>
          <p:nvPr/>
        </p:nvSpPr>
        <p:spPr>
          <a:xfrm>
            <a:off x="1212668" y="5539666"/>
            <a:ext cx="6630125" cy="5650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b="1" noProof="0" dirty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Υπεύθυνες δηλώσεις συμμόρφωσης με τα όρια διανομής κερδών</a:t>
            </a:r>
          </a:p>
        </p:txBody>
      </p:sp>
      <p:sp>
        <p:nvSpPr>
          <p:cNvPr id="40" name="Shape 26">
            <a:extLst>
              <a:ext uri="{FF2B5EF4-FFF2-40B4-BE49-F238E27FC236}">
                <a16:creationId xmlns:a16="http://schemas.microsoft.com/office/drawing/2014/main" id="{8B0A35E4-B559-EC95-5B34-53B4EC5075EB}"/>
              </a:ext>
            </a:extLst>
          </p:cNvPr>
          <p:cNvSpPr/>
          <p:nvPr/>
        </p:nvSpPr>
        <p:spPr>
          <a:xfrm>
            <a:off x="709167" y="5652080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 dirty="0"/>
          </a:p>
        </p:txBody>
      </p:sp>
      <p:sp>
        <p:nvSpPr>
          <p:cNvPr id="41" name="Text 27">
            <a:extLst>
              <a:ext uri="{FF2B5EF4-FFF2-40B4-BE49-F238E27FC236}">
                <a16:creationId xmlns:a16="http://schemas.microsoft.com/office/drawing/2014/main" id="{CB9DEB13-82C5-63EE-6A20-715C2C73824F}"/>
              </a:ext>
            </a:extLst>
          </p:cNvPr>
          <p:cNvSpPr/>
          <p:nvPr/>
        </p:nvSpPr>
        <p:spPr>
          <a:xfrm>
            <a:off x="709167" y="5652079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 dirty="0"/>
          </a:p>
        </p:txBody>
      </p:sp>
    </p:spTree>
    <p:extLst>
      <p:ext uri="{BB962C8B-B14F-4D97-AF65-F5344CB8AC3E}">
        <p14:creationId xmlns:p14="http://schemas.microsoft.com/office/powerpoint/2010/main" val="26729195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EA01BF-8AA7-2FCB-C156-A1EC2030B1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9277A23-D1B0-F63E-0FE2-4F10D0552D53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E4E0C3FE-1D00-DA2E-FBCD-BF5C425B1F74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</a:t>
            </a:r>
            <a:endParaRPr lang="en-US" sz="1600" b="1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F7800A2-8F38-BFDE-1D62-D9558F122E11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kern="0" spc="1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ΟΙΚΟΝΟΜΙΚΗ ΣΤΗΡΙΞΗ</a:t>
            </a:r>
            <a:endParaRPr lang="en-US" sz="130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7C82539E-D904-1B06-A75F-50950F3C0EAF}"/>
              </a:ext>
            </a:extLst>
          </p:cNvPr>
          <p:cNvSpPr/>
          <p:nvPr/>
        </p:nvSpPr>
        <p:spPr>
          <a:xfrm>
            <a:off x="449943" y="774337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>
                <a:solidFill>
                  <a:srgbClr val="0B2E30"/>
                </a:solidFill>
                <a:latin typeface="Cambria"/>
                <a:ea typeface="Cambria"/>
                <a:cs typeface="Cambria" pitchFamily="34" charset="-120"/>
              </a:rPr>
              <a:t>Οικονομική Στήριξη - Επ</a:t>
            </a:r>
            <a:r>
              <a:rPr lang="en-US" sz="2800" b="1" err="1">
                <a:solidFill>
                  <a:srgbClr val="0B2E30"/>
                </a:solidFill>
                <a:latin typeface="Cambria"/>
                <a:ea typeface="Cambria"/>
                <a:cs typeface="Cambria" pitchFamily="34" charset="-120"/>
              </a:rPr>
              <a:t>ισκό</a:t>
            </a:r>
            <a:r>
              <a:rPr lang="en-US" sz="2800" b="1">
                <a:solidFill>
                  <a:srgbClr val="0B2E30"/>
                </a:solidFill>
                <a:latin typeface="Cambria"/>
                <a:ea typeface="Cambria"/>
                <a:cs typeface="Cambria" pitchFamily="34" charset="-120"/>
              </a:rPr>
              <a:t>π</a:t>
            </a:r>
            <a:r>
              <a:rPr lang="en-US" sz="2800" b="1" err="1">
                <a:solidFill>
                  <a:srgbClr val="0B2E30"/>
                </a:solidFill>
                <a:latin typeface="Cambria"/>
                <a:ea typeface="Cambria"/>
                <a:cs typeface="Cambria" pitchFamily="34" charset="-120"/>
              </a:rPr>
              <a:t>ηση</a:t>
            </a:r>
            <a:endParaRPr lang="en-US" sz="2800" err="1">
              <a:latin typeface="Cambria"/>
              <a:ea typeface="Cambria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32D75AF-51F7-10F5-5013-FF9E1EBC1DC3}"/>
              </a:ext>
            </a:extLst>
          </p:cNvPr>
          <p:cNvSpPr/>
          <p:nvPr/>
        </p:nvSpPr>
        <p:spPr>
          <a:xfrm>
            <a:off x="457200" y="1220652"/>
            <a:ext cx="10972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5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Κρατικά σχέδια χορηγιών ενθαρρύνουν τη σύσταση Κοινωνικών Επιχειρήσεων και τη συμμετοχή ατόμων με αναπηρία σε αυτές.</a:t>
            </a:r>
            <a:endParaRPr lang="el-GR" sz="1500" noProof="0">
              <a:latin typeface="Calibri"/>
              <a:ea typeface="Calibri"/>
              <a:cs typeface="Calibri"/>
            </a:endParaRPr>
          </a:p>
        </p:txBody>
      </p:sp>
      <p:grpSp>
        <p:nvGrpSpPr>
          <p:cNvPr id="27" name="Ομάδα 26">
            <a:extLst>
              <a:ext uri="{FF2B5EF4-FFF2-40B4-BE49-F238E27FC236}">
                <a16:creationId xmlns:a16="http://schemas.microsoft.com/office/drawing/2014/main" id="{DE7C3758-8700-D973-1BEC-2A4B1C440DDE}"/>
              </a:ext>
            </a:extLst>
          </p:cNvPr>
          <p:cNvGrpSpPr/>
          <p:nvPr/>
        </p:nvGrpSpPr>
        <p:grpSpPr>
          <a:xfrm>
            <a:off x="458974" y="1771835"/>
            <a:ext cx="5296344" cy="3201327"/>
            <a:chOff x="412673" y="2855340"/>
            <a:chExt cx="3610687" cy="1828800"/>
          </a:xfrm>
        </p:grpSpPr>
        <p:sp>
          <p:nvSpPr>
            <p:cNvPr id="7" name="Shape 5">
              <a:extLst>
                <a:ext uri="{FF2B5EF4-FFF2-40B4-BE49-F238E27FC236}">
                  <a16:creationId xmlns:a16="http://schemas.microsoft.com/office/drawing/2014/main" id="{016D021F-A8B5-61C7-089D-A2A3CBA973E4}"/>
                </a:ext>
              </a:extLst>
            </p:cNvPr>
            <p:cNvSpPr/>
            <p:nvPr/>
          </p:nvSpPr>
          <p:spPr>
            <a:xfrm>
              <a:off x="457200" y="2855340"/>
              <a:ext cx="3566160" cy="1828800"/>
            </a:xfrm>
            <a:prstGeom prst="roundRect">
              <a:avLst>
                <a:gd name="adj" fmla="val 6000"/>
              </a:avLst>
            </a:prstGeom>
            <a:solidFill>
              <a:srgbClr val="028090"/>
            </a:solidFill>
            <a:ln/>
          </p:spPr>
          <p:txBody>
            <a:bodyPr lIns="91440" tIns="45720" rIns="91440" bIns="45720" anchor="t"/>
            <a:lstStyle/>
            <a:p>
              <a:endParaRPr lang="el-GR" noProof="0">
                <a:ea typeface="Calibri"/>
                <a:cs typeface="Calibri"/>
              </a:endParaRPr>
            </a:p>
          </p:txBody>
        </p:sp>
        <p:sp>
          <p:nvSpPr>
            <p:cNvPr id="8" name="Text 6">
              <a:extLst>
                <a:ext uri="{FF2B5EF4-FFF2-40B4-BE49-F238E27FC236}">
                  <a16:creationId xmlns:a16="http://schemas.microsoft.com/office/drawing/2014/main" id="{67FC0A36-A4DA-4E04-7867-C9E274D2764F}"/>
                </a:ext>
              </a:extLst>
            </p:cNvPr>
            <p:cNvSpPr/>
            <p:nvPr/>
          </p:nvSpPr>
          <p:spPr>
            <a:xfrm>
              <a:off x="412673" y="2998468"/>
              <a:ext cx="356616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l-GR" sz="2200">
                  <a:solidFill>
                    <a:srgbClr val="FFFFFF"/>
                  </a:solidFill>
                  <a:ea typeface="+mn-lt"/>
                  <a:cs typeface="+mn-lt"/>
                </a:rPr>
                <a:t>Σχέδιο Ενθάρρυνσης Εγγραφής Δικαιούχων Επιχειρήσεων στο Μητρώο Κοινωνικών Επιχειρήσεων - ΥΣΕ</a:t>
              </a:r>
              <a:endParaRPr lang="el-GR" sz="2200" noProof="0">
                <a:latin typeface="Cambria"/>
                <a:ea typeface="Cambria"/>
                <a:cs typeface="Calibri"/>
              </a:endParaRPr>
            </a:p>
          </p:txBody>
        </p:sp>
        <p:sp>
          <p:nvSpPr>
            <p:cNvPr id="9" name="Text 7">
              <a:extLst>
                <a:ext uri="{FF2B5EF4-FFF2-40B4-BE49-F238E27FC236}">
                  <a16:creationId xmlns:a16="http://schemas.microsoft.com/office/drawing/2014/main" id="{158B63CC-6DDC-EF8E-3068-4D1998F98F5E}"/>
                </a:ext>
              </a:extLst>
            </p:cNvPr>
            <p:cNvSpPr/>
            <p:nvPr/>
          </p:nvSpPr>
          <p:spPr>
            <a:xfrm>
              <a:off x="606640" y="3891253"/>
              <a:ext cx="3217803" cy="461346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l-GR" sz="3000" b="1">
                  <a:solidFill>
                    <a:srgbClr val="FFFFFF"/>
                  </a:solidFill>
                  <a:latin typeface="Cambria"/>
                  <a:ea typeface="Cambria"/>
                  <a:cs typeface="Calibri"/>
                </a:rPr>
                <a:t>€10.000</a:t>
              </a:r>
              <a:endParaRPr lang="el-GR" sz="3000">
                <a:solidFill>
                  <a:srgbClr val="000000"/>
                </a:solidFill>
                <a:latin typeface="Cambria"/>
                <a:ea typeface="Cambria"/>
                <a:cs typeface="Calibri"/>
              </a:endParaRPr>
            </a:p>
            <a:p>
              <a:pPr algn="ctr"/>
              <a:r>
                <a:rPr lang="el-GR" sz="150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Εφάπαξ ανά εγγεγραμμένη επιχείρηση για κάλυψη βασικών εξόδων σύστασης, εξοπλισμού και πρώτων υλών.</a:t>
              </a:r>
            </a:p>
            <a:p>
              <a:pPr algn="ctr"/>
              <a:endParaRPr lang="el-GR" sz="1500" b="1" noProof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0" name="Text 8">
              <a:extLst>
                <a:ext uri="{FF2B5EF4-FFF2-40B4-BE49-F238E27FC236}">
                  <a16:creationId xmlns:a16="http://schemas.microsoft.com/office/drawing/2014/main" id="{537418D4-E66F-A25A-D4D7-5D8D05BA160F}"/>
                </a:ext>
              </a:extLst>
            </p:cNvPr>
            <p:cNvSpPr/>
            <p:nvPr/>
          </p:nvSpPr>
          <p:spPr>
            <a:xfrm>
              <a:off x="471264" y="4237538"/>
              <a:ext cx="3513297" cy="394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endParaRPr lang="el-GR" sz="1400" noProof="0">
                <a:solidFill>
                  <a:srgbClr val="F0F0F0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8" name="Ομάδα 27">
            <a:extLst>
              <a:ext uri="{FF2B5EF4-FFF2-40B4-BE49-F238E27FC236}">
                <a16:creationId xmlns:a16="http://schemas.microsoft.com/office/drawing/2014/main" id="{EA23AD18-80B3-8680-4435-624B3A029601}"/>
              </a:ext>
            </a:extLst>
          </p:cNvPr>
          <p:cNvGrpSpPr/>
          <p:nvPr/>
        </p:nvGrpSpPr>
        <p:grpSpPr>
          <a:xfrm>
            <a:off x="6473575" y="1750061"/>
            <a:ext cx="5250951" cy="3280101"/>
            <a:chOff x="4328553" y="2855340"/>
            <a:chExt cx="3581007" cy="1879577"/>
          </a:xfrm>
        </p:grpSpPr>
        <p:sp>
          <p:nvSpPr>
            <p:cNvPr id="11" name="Shape 9">
              <a:extLst>
                <a:ext uri="{FF2B5EF4-FFF2-40B4-BE49-F238E27FC236}">
                  <a16:creationId xmlns:a16="http://schemas.microsoft.com/office/drawing/2014/main" id="{50B77984-4B83-7C55-114A-005AFA5161CD}"/>
                </a:ext>
              </a:extLst>
            </p:cNvPr>
            <p:cNvSpPr/>
            <p:nvPr/>
          </p:nvSpPr>
          <p:spPr>
            <a:xfrm>
              <a:off x="4343400" y="2855340"/>
              <a:ext cx="3566160" cy="1828800"/>
            </a:xfrm>
            <a:prstGeom prst="roundRect">
              <a:avLst>
                <a:gd name="adj" fmla="val 6000"/>
              </a:avLst>
            </a:prstGeom>
            <a:solidFill>
              <a:srgbClr val="00A896"/>
            </a:solidFill>
            <a:ln/>
          </p:spPr>
          <p:txBody>
            <a:bodyPr/>
            <a:lstStyle/>
            <a:p>
              <a:endParaRPr lang="el-GR" noProof="0"/>
            </a:p>
          </p:txBody>
        </p:sp>
        <p:sp>
          <p:nvSpPr>
            <p:cNvPr id="12" name="Text 10">
              <a:extLst>
                <a:ext uri="{FF2B5EF4-FFF2-40B4-BE49-F238E27FC236}">
                  <a16:creationId xmlns:a16="http://schemas.microsoft.com/office/drawing/2014/main" id="{2259266E-D065-BB2A-2AD0-EBC51FD3C1DA}"/>
                </a:ext>
              </a:extLst>
            </p:cNvPr>
            <p:cNvSpPr/>
            <p:nvPr/>
          </p:nvSpPr>
          <p:spPr>
            <a:xfrm>
              <a:off x="4328553" y="3031557"/>
              <a:ext cx="3566160" cy="5943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l-GR" sz="2200">
                  <a:solidFill>
                    <a:srgbClr val="FFFFFF"/>
                  </a:solidFill>
                  <a:ea typeface="+mn-lt"/>
                  <a:cs typeface="+mn-lt"/>
                </a:rPr>
                <a:t>Νέο Σχέδιο Επιχορήγησης Ατόμων με Αναπηρίες για Δημιουργία Κοινωνικών Επιχειρήσεων - ΤΚΕΑΑ</a:t>
              </a:r>
            </a:p>
          </p:txBody>
        </p:sp>
        <p:sp>
          <p:nvSpPr>
            <p:cNvPr id="14" name="Text 12">
              <a:extLst>
                <a:ext uri="{FF2B5EF4-FFF2-40B4-BE49-F238E27FC236}">
                  <a16:creationId xmlns:a16="http://schemas.microsoft.com/office/drawing/2014/main" id="{A02BA5F3-7FA6-C259-983C-3336F3A3EBA4}"/>
                </a:ext>
              </a:extLst>
            </p:cNvPr>
            <p:cNvSpPr/>
            <p:nvPr/>
          </p:nvSpPr>
          <p:spPr>
            <a:xfrm>
              <a:off x="4567051" y="4231997"/>
              <a:ext cx="3108960" cy="5029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algn="ctr"/>
              <a:r>
                <a:rPr lang="el-GR" sz="1500" b="1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Για ενίσχυση της απασχόλησης και της επιχειρηματικής δράσης ατόμων με αναπηρία. </a:t>
              </a:r>
              <a:endParaRPr lang="en-US" sz="1500" b="1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30" name="Ομάδα 29">
            <a:extLst>
              <a:ext uri="{FF2B5EF4-FFF2-40B4-BE49-F238E27FC236}">
                <a16:creationId xmlns:a16="http://schemas.microsoft.com/office/drawing/2014/main" id="{F0A9524D-C8B6-D53A-312E-0406BB2EF78B}"/>
              </a:ext>
            </a:extLst>
          </p:cNvPr>
          <p:cNvGrpSpPr/>
          <p:nvPr/>
        </p:nvGrpSpPr>
        <p:grpSpPr>
          <a:xfrm>
            <a:off x="457200" y="5225866"/>
            <a:ext cx="11247120" cy="914400"/>
            <a:chOff x="457200" y="4912740"/>
            <a:chExt cx="11247120" cy="1005840"/>
          </a:xfrm>
        </p:grpSpPr>
        <p:sp>
          <p:nvSpPr>
            <p:cNvPr id="19" name="Shape 17">
              <a:extLst>
                <a:ext uri="{FF2B5EF4-FFF2-40B4-BE49-F238E27FC236}">
                  <a16:creationId xmlns:a16="http://schemas.microsoft.com/office/drawing/2014/main" id="{F95D0C8F-395D-26EC-8317-6F99D679F5CB}"/>
                </a:ext>
              </a:extLst>
            </p:cNvPr>
            <p:cNvSpPr/>
            <p:nvPr/>
          </p:nvSpPr>
          <p:spPr>
            <a:xfrm>
              <a:off x="457200" y="4912740"/>
              <a:ext cx="11247120" cy="1005840"/>
            </a:xfrm>
            <a:prstGeom prst="roundRect">
              <a:avLst>
                <a:gd name="adj" fmla="val 9091"/>
              </a:avLst>
            </a:prstGeom>
            <a:solidFill>
              <a:srgbClr val="023436"/>
            </a:solidFill>
            <a:ln/>
          </p:spPr>
          <p:txBody>
            <a:bodyPr/>
            <a:lstStyle/>
            <a:p>
              <a:endParaRPr lang="el-GR" noProof="0"/>
            </a:p>
          </p:txBody>
        </p:sp>
        <p:sp>
          <p:nvSpPr>
            <p:cNvPr id="20" name="Text 18">
              <a:extLst>
                <a:ext uri="{FF2B5EF4-FFF2-40B4-BE49-F238E27FC236}">
                  <a16:creationId xmlns:a16="http://schemas.microsoft.com/office/drawing/2014/main" id="{C99D06CF-898A-40EF-6B71-BD1A6DC5A84F}"/>
                </a:ext>
              </a:extLst>
            </p:cNvPr>
            <p:cNvSpPr/>
            <p:nvPr/>
          </p:nvSpPr>
          <p:spPr>
            <a:xfrm>
              <a:off x="777240" y="5049900"/>
              <a:ext cx="38404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l-GR" sz="1300" b="1" noProof="0">
                  <a:solidFill>
                    <a:srgbClr val="02C39A"/>
                  </a:solidFill>
                  <a:latin typeface="Calibri"/>
                  <a:ea typeface="Calibri"/>
                  <a:cs typeface="Calibri"/>
                </a:rPr>
                <a:t>Τρέχουσα Πρόσκληση Υποβολής Αιτήσεων</a:t>
              </a:r>
              <a:endParaRPr lang="el-GR" sz="1300" noProof="0"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1" name="Text 19">
              <a:extLst>
                <a:ext uri="{FF2B5EF4-FFF2-40B4-BE49-F238E27FC236}">
                  <a16:creationId xmlns:a16="http://schemas.microsoft.com/office/drawing/2014/main" id="{E4C27FFE-B78B-B648-A36A-99DF034BC431}"/>
                </a:ext>
              </a:extLst>
            </p:cNvPr>
            <p:cNvSpPr/>
            <p:nvPr/>
          </p:nvSpPr>
          <p:spPr>
            <a:xfrm>
              <a:off x="777240" y="5397372"/>
              <a:ext cx="3840480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l-GR" b="1" noProof="0">
                  <a:solidFill>
                    <a:srgbClr val="FFFFFF"/>
                  </a:solidFill>
                  <a:latin typeface="Cambria"/>
                  <a:ea typeface="Cambria"/>
                  <a:cs typeface="Cambria" pitchFamily="34" charset="-120"/>
                </a:rPr>
                <a:t>8 Μαΐου 2026 – 30 Νοεμβρίου 2026</a:t>
              </a:r>
              <a:endParaRPr lang="el-GR" noProof="0">
                <a:latin typeface="Cambria"/>
                <a:ea typeface="Cambria"/>
              </a:endParaRPr>
            </a:p>
          </p:txBody>
        </p:sp>
        <p:sp>
          <p:nvSpPr>
            <p:cNvPr id="22" name="Text 20">
              <a:extLst>
                <a:ext uri="{FF2B5EF4-FFF2-40B4-BE49-F238E27FC236}">
                  <a16:creationId xmlns:a16="http://schemas.microsoft.com/office/drawing/2014/main" id="{66283C62-6DCB-B71D-AF84-698449D25B65}"/>
                </a:ext>
              </a:extLst>
            </p:cNvPr>
            <p:cNvSpPr/>
            <p:nvPr/>
          </p:nvSpPr>
          <p:spPr>
            <a:xfrm>
              <a:off x="5010331" y="5051207"/>
              <a:ext cx="6492240" cy="7315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t"/>
            <a:lstStyle/>
            <a:p>
              <a:r>
                <a:rPr lang="el-GR" sz="1400" noProof="0" dirty="0">
                  <a:solidFill>
                    <a:srgbClr val="E3F3F1"/>
                  </a:solidFill>
                  <a:latin typeface="Calibri"/>
                  <a:ea typeface="Calibri"/>
                  <a:cs typeface="Calibri"/>
                </a:rPr>
                <a:t>Σχέδιο </a:t>
              </a:r>
              <a:r>
                <a:rPr lang="el-GR" sz="1400" dirty="0">
                  <a:solidFill>
                    <a:srgbClr val="E3F3F1"/>
                  </a:solidFill>
                  <a:latin typeface="Calibri"/>
                  <a:ea typeface="Calibri"/>
                  <a:cs typeface="Calibri"/>
                </a:rPr>
                <a:t>Ενθάρρυνσης</a:t>
              </a:r>
              <a:r>
                <a:rPr lang="el-GR" sz="1400" noProof="0" dirty="0">
                  <a:solidFill>
                    <a:srgbClr val="E3F3F1"/>
                  </a:solidFill>
                  <a:latin typeface="Calibri"/>
                  <a:ea typeface="Calibri"/>
                  <a:cs typeface="Calibri"/>
                </a:rPr>
                <a:t> </a:t>
              </a:r>
              <a:r>
                <a:rPr lang="el-GR" sz="1400" dirty="0">
                  <a:solidFill>
                    <a:srgbClr val="E3F3F1"/>
                  </a:solidFill>
                  <a:latin typeface="Calibri"/>
                  <a:ea typeface="Calibri"/>
                  <a:cs typeface="Calibri"/>
                </a:rPr>
                <a:t>Εγγραφής Δικαιούχων Επιχειρήσεων στο Μητρώο </a:t>
              </a:r>
              <a:r>
                <a:rPr lang="el-GR" sz="1400" noProof="0" dirty="0">
                  <a:solidFill>
                    <a:srgbClr val="E3F3F1"/>
                  </a:solidFill>
                  <a:latin typeface="Calibri"/>
                  <a:ea typeface="Calibri"/>
                  <a:cs typeface="Calibri"/>
                </a:rPr>
                <a:t>Κοινωνικών Επιχειρήσεων — αιτήσεις, οδηγίες και έντυπα στην ιστοσελίδα της Υπηρεσίας Συνεργατικών </a:t>
              </a:r>
              <a:r>
                <a:rPr lang="el-GR" sz="1400" dirty="0">
                  <a:solidFill>
                    <a:srgbClr val="E3F3F1"/>
                  </a:solidFill>
                  <a:latin typeface="Calibri"/>
                  <a:ea typeface="Calibri"/>
                  <a:cs typeface="Calibri"/>
                </a:rPr>
                <a:t>Εταιρειών.</a:t>
              </a:r>
              <a:endParaRPr lang="el-GR" sz="1400" noProof="0" dirty="0"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23" name="Text 21">
            <a:extLst>
              <a:ext uri="{FF2B5EF4-FFF2-40B4-BE49-F238E27FC236}">
                <a16:creationId xmlns:a16="http://schemas.microsoft.com/office/drawing/2014/main" id="{48877E5E-1EF0-3A3A-5AF8-721055844C93}"/>
              </a:ext>
            </a:extLst>
          </p:cNvPr>
          <p:cNvSpPr/>
          <p:nvPr/>
        </p:nvSpPr>
        <p:spPr>
          <a:xfrm>
            <a:off x="457200" y="614718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200" i="1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Πηγή: Υπηρεσία Συνεργατικών Εταιρειών και Κοινωνικών Επιχειρήσεων (ΥΣΕ)</a:t>
            </a:r>
            <a:endParaRPr lang="el-GR" sz="1200" noProof="0">
              <a:latin typeface="Calibri"/>
              <a:ea typeface="Calibri"/>
              <a:cs typeface="Calibri"/>
            </a:endParaRPr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7CEF396D-FDB5-10A6-640D-F16415CD7B97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52AD0D28-92A8-0705-3A29-74E18A2565FD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17</a:t>
            </a:r>
            <a:endParaRPr lang="en-US" sz="100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452F681-8938-80E0-5057-1F5DC5F9F54D}"/>
              </a:ext>
            </a:extLst>
          </p:cNvPr>
          <p:cNvSpPr txBox="1"/>
          <p:nvPr/>
        </p:nvSpPr>
        <p:spPr>
          <a:xfrm>
            <a:off x="1669143" y="4626428"/>
            <a:ext cx="3062515" cy="59928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l-GR" sz="1400" dirty="0" err="1">
                <a:solidFill>
                  <a:srgbClr val="F0F0F0"/>
                </a:solidFill>
                <a:latin typeface="Calibri"/>
              </a:rPr>
              <a:t>Προυπολογισμός</a:t>
            </a:r>
            <a:r>
              <a:rPr lang="el-GR" sz="1400">
                <a:solidFill>
                  <a:srgbClr val="F0F0F0"/>
                </a:solidFill>
                <a:latin typeface="Calibri"/>
              </a:rPr>
              <a:t>: </a:t>
            </a:r>
            <a:r>
              <a:rPr lang="en-US" sz="1400">
                <a:solidFill>
                  <a:srgbClr val="F0F0F0"/>
                </a:solidFill>
                <a:latin typeface="Calibri"/>
              </a:rPr>
              <a:t>€300.000 </a:t>
            </a:r>
            <a:r>
              <a:rPr lang="en-US" sz="1400" err="1">
                <a:solidFill>
                  <a:srgbClr val="F0F0F0"/>
                </a:solidFill>
                <a:latin typeface="Calibri"/>
              </a:rPr>
              <a:t>ετησίως</a:t>
            </a:r>
            <a:r>
              <a:rPr lang="en-US" sz="1400">
                <a:solidFill>
                  <a:srgbClr val="F0F0F0"/>
                </a:solidFill>
                <a:latin typeface="Calibri"/>
              </a:rPr>
              <a:t>.</a:t>
            </a:r>
            <a:endParaRPr lang="en-US" sz="1400" err="1">
              <a:solidFill>
                <a:srgbClr val="F0F0F0"/>
              </a:solidFill>
              <a:latin typeface="Calibri"/>
              <a:ea typeface="Calibri"/>
              <a:cs typeface="Calibri"/>
            </a:endParaRPr>
          </a:p>
          <a:p>
            <a:pPr algn="ctr"/>
            <a:endParaRPr lang="en-US"/>
          </a:p>
        </p:txBody>
      </p:sp>
      <p:sp>
        <p:nvSpPr>
          <p:cNvPr id="33" name="Text 7">
            <a:extLst>
              <a:ext uri="{FF2B5EF4-FFF2-40B4-BE49-F238E27FC236}">
                <a16:creationId xmlns:a16="http://schemas.microsoft.com/office/drawing/2014/main" id="{85D8338E-0B93-215D-8426-BF3E326BE0C5}"/>
              </a:ext>
            </a:extLst>
          </p:cNvPr>
          <p:cNvSpPr/>
          <p:nvPr/>
        </p:nvSpPr>
        <p:spPr>
          <a:xfrm>
            <a:off x="6737895" y="3556179"/>
            <a:ext cx="4720041" cy="8075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l-GR" sz="3000" b="1">
                <a:solidFill>
                  <a:srgbClr val="FFFFFF"/>
                </a:solidFill>
                <a:latin typeface="Cambria"/>
                <a:ea typeface="Cambria"/>
                <a:cs typeface="Calibri"/>
              </a:rPr>
              <a:t>€10.000</a:t>
            </a:r>
            <a:endParaRPr lang="el-GR" sz="3000">
              <a:solidFill>
                <a:srgbClr val="000000"/>
              </a:solidFill>
              <a:latin typeface="Cambria"/>
              <a:ea typeface="Cambria"/>
              <a:cs typeface="Calibri"/>
            </a:endParaRPr>
          </a:p>
          <a:p>
            <a:pPr algn="ctr"/>
            <a:r>
              <a:rPr lang="el-GR" sz="15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ανά δικαιούχο άτομο με αναπηρία (με ανώτατο όριο τα €30.000 ανά επιχείρηση).</a:t>
            </a:r>
          </a:p>
          <a:p>
            <a:pPr algn="ctr"/>
            <a:endParaRPr lang="el-GR" sz="1500" b="1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Ορθογώνιο: Στρογγύλεμα γωνιών 12">
            <a:extLst>
              <a:ext uri="{FF2B5EF4-FFF2-40B4-BE49-F238E27FC236}">
                <a16:creationId xmlns:a16="http://schemas.microsoft.com/office/drawing/2014/main" id="{5AA92161-7B55-67B3-E407-98A6AB6426D9}"/>
              </a:ext>
            </a:extLst>
          </p:cNvPr>
          <p:cNvSpPr/>
          <p:nvPr/>
        </p:nvSpPr>
        <p:spPr>
          <a:xfrm>
            <a:off x="7269480" y="5907024"/>
            <a:ext cx="4005072" cy="886968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/>
              <a:t>Στα πλαίσια του Ενισχυμένου Σχεδίου Δράσης προωθείται η επέκταση του Σχεδίου Ενθάρρυνσης Εγγραφής μέχρι το 2030 και η αναδρομική αύξηση του ποσού στις €25.000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499040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>
                <a:solidFill>
                  <a:srgbClr val="FFFFFF"/>
                </a:solidFill>
                <a:ea typeface="Calibri"/>
                <a:cs typeface="Calibri"/>
              </a:rPr>
              <a:t>4</a:t>
            </a:r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00" kern="0" spc="1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ΟΙΚΟΝΟΜΙΚΗ ΣΤΗΡΙΞΗ</a:t>
            </a:r>
            <a:endParaRPr lang="en-US" sz="1300"/>
          </a:p>
        </p:txBody>
      </p:sp>
      <p:sp>
        <p:nvSpPr>
          <p:cNvPr id="5" name="Text 3"/>
          <p:cNvSpPr/>
          <p:nvPr/>
        </p:nvSpPr>
        <p:spPr>
          <a:xfrm>
            <a:off x="457200" y="8229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600" b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Φορολογικά Κίνητρα για Επενδύσεις</a:t>
            </a:r>
            <a:endParaRPr lang="en-US" sz="2600"/>
          </a:p>
          <a:p>
            <a:pPr marL="0" indent="0">
              <a:buNone/>
            </a:pPr>
            <a:r>
              <a:rPr lang="el-GR" sz="2600" b="1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σε Κοινωνικές Επιχειρήσεις</a:t>
            </a:r>
            <a:endParaRPr lang="en-US" sz="2600"/>
          </a:p>
        </p:txBody>
      </p:sp>
      <p:sp>
        <p:nvSpPr>
          <p:cNvPr id="6" name="Shape 4"/>
          <p:cNvSpPr/>
          <p:nvPr/>
        </p:nvSpPr>
        <p:spPr>
          <a:xfrm>
            <a:off x="8138160" y="868680"/>
            <a:ext cx="3566160" cy="1737360"/>
          </a:xfrm>
          <a:prstGeom prst="roundRect">
            <a:avLst>
              <a:gd name="adj" fmla="val 6316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138160" y="1005840"/>
            <a:ext cx="3566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9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Ν. 118(Ι)/2002</a:t>
            </a:r>
            <a:endParaRPr lang="en-US" sz="1900"/>
          </a:p>
        </p:txBody>
      </p:sp>
      <p:sp>
        <p:nvSpPr>
          <p:cNvPr id="8" name="Text 6"/>
          <p:cNvSpPr/>
          <p:nvPr/>
        </p:nvSpPr>
        <p:spPr>
          <a:xfrm>
            <a:off x="8138160" y="14630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300">
                <a:solidFill>
                  <a:srgbClr val="CFE9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Άρθρο 9Α</a:t>
            </a:r>
            <a:endParaRPr lang="en-US" sz="1300"/>
          </a:p>
        </p:txBody>
      </p:sp>
      <p:sp>
        <p:nvSpPr>
          <p:cNvPr id="9" name="Text 7"/>
          <p:cNvSpPr/>
          <p:nvPr/>
        </p:nvSpPr>
        <p:spPr>
          <a:xfrm>
            <a:off x="8138160" y="1874520"/>
            <a:ext cx="3566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050">
                <a:solidFill>
                  <a:srgbClr val="E3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Περί Φορολογίας του Εισοδήματος Νόμος</a:t>
            </a:r>
            <a:endParaRPr lang="en-US" sz="1050"/>
          </a:p>
          <a:p>
            <a:pPr marL="0" indent="0" algn="ctr">
              <a:buNone/>
            </a:pPr>
            <a:r>
              <a:rPr lang="el-GR" sz="1050">
                <a:solidFill>
                  <a:srgbClr val="E3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Επένδυση σε Καινοτόμες ΜΜΕ</a:t>
            </a:r>
            <a:endParaRPr lang="en-US" sz="1050"/>
          </a:p>
        </p:txBody>
      </p:sp>
      <p:sp>
        <p:nvSpPr>
          <p:cNvPr id="10" name="Text 8"/>
          <p:cNvSpPr/>
          <p:nvPr/>
        </p:nvSpPr>
        <p:spPr>
          <a:xfrm>
            <a:off x="457200" y="2148840"/>
            <a:ext cx="7498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3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Στις προθέσεις της Κυβέρνησης, μέσα από το </a:t>
            </a:r>
            <a:r>
              <a:rPr lang="el-GR" sz="1350" b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Ενισχυμένο Σχέδιο Δράσης για τα δικαιώματα των ατόμων με αναπηρία έως το 2030</a:t>
            </a:r>
            <a:r>
              <a:rPr lang="el-GR" sz="135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της Εθνικής Στρατηγικής, είναι η υιοθέτηση για τις Κοινωνικές Επιχειρήσεις φορολογικών κινήτρων αντίστοιχων με εκείνα των Καινοτόμων Επιχειρήσεων, αρχικά μόνο για επενδύσεις φυσικών προσώπων.</a:t>
            </a:r>
            <a:endParaRPr lang="en-US" sz="1450">
              <a:latin typeface="Calibri"/>
              <a:ea typeface="Calibri"/>
              <a:cs typeface="Calibri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7200" y="3200400"/>
            <a:ext cx="749808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B3A3A">
                <a:alpha val="12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2" name="Text 10"/>
          <p:cNvSpPr/>
          <p:nvPr/>
        </p:nvSpPr>
        <p:spPr>
          <a:xfrm>
            <a:off x="685800" y="3200400"/>
            <a:ext cx="7040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Μεταφορά: </a:t>
            </a: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η έκπτωση που δεν χρησιμοποιείται μεταφέρεται και παραχωρείται στα επόμενα 5 φορολογικά έτη.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57200" y="4114800"/>
            <a:ext cx="7498080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B3A3A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85800" y="4114800"/>
            <a:ext cx="7040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b="1" noProof="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Διακράτηση</a:t>
            </a:r>
            <a:r>
              <a:rPr lang="el-GR" sz="14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η επένδυση πρέπει να διατηρείται για τουλάχιστον 3 έτη· διαφορετικά ο Έφορος δύναται να μην επιτρέψει την έκπτωση.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57200" y="5212080"/>
            <a:ext cx="7498080" cy="1188720"/>
          </a:xfrm>
          <a:prstGeom prst="roundRect">
            <a:avLst>
              <a:gd name="adj" fmla="val 9231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85800" y="534924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3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50%</a:t>
            </a:r>
            <a:endParaRPr lang="en-US" sz="3600"/>
          </a:p>
        </p:txBody>
      </p:sp>
      <p:sp>
        <p:nvSpPr>
          <p:cNvPr id="17" name="Text 15"/>
          <p:cNvSpPr/>
          <p:nvPr/>
        </p:nvSpPr>
        <p:spPr>
          <a:xfrm>
            <a:off x="2651760" y="5349240"/>
            <a:ext cx="51206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του φορολογητέου εισοδήματος του επενδυτή (φυσικού προσώπου) εκπίπτει, με ανώτατο όριο </a:t>
            </a:r>
            <a:r>
              <a:rPr lang="el-GR" sz="1400" b="1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€150.000</a:t>
            </a:r>
            <a:r>
              <a:rPr lang="el-GR" sz="140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ανά φορολογικό έτος.</a:t>
            </a:r>
            <a:endParaRPr lang="el-GR" sz="14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8138160" y="2666198"/>
            <a:ext cx="3566160" cy="3200400"/>
          </a:xfrm>
          <a:prstGeom prst="roundRect">
            <a:avLst>
              <a:gd name="adj" fmla="val 3429"/>
            </a:avLst>
          </a:prstGeom>
          <a:solidFill>
            <a:srgbClr val="02343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9" name="Text 17"/>
          <p:cNvSpPr/>
          <p:nvPr/>
        </p:nvSpPr>
        <p:spPr>
          <a:xfrm>
            <a:off x="8412480" y="2774482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Προϋποθέσεις για τον επενδυτή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8412480" y="3469907"/>
            <a:ext cx="301752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1450" indent="-171450">
              <a:buClr>
                <a:srgbClr val="02C39A"/>
              </a:buClr>
              <a:buFont typeface="Arial"/>
              <a:buChar char="•"/>
            </a:pPr>
            <a:r>
              <a:rPr lang="el-GR" sz="1200" b="1" noProof="0" dirty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Ανεξάρτητος επενδυτής: </a:t>
            </a:r>
            <a:r>
              <a:rPr lang="el-GR" sz="1200" noProof="0" dirty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επενδύει ίδιους πόρους, αναλαμβάνει τον πλήρη κίνδυνο και δεν είναι ήδη μέτοχος της επιχείρησης.</a:t>
            </a:r>
            <a:endParaRPr lang="el-GR" sz="1300" noProof="0" dirty="0">
              <a:latin typeface="Calibri"/>
              <a:ea typeface="Calibri"/>
              <a:cs typeface="Calibri"/>
            </a:endParaRPr>
          </a:p>
          <a:p>
            <a:pPr marL="171450" indent="-171450">
              <a:spcBef>
                <a:spcPts val="500"/>
              </a:spcBef>
              <a:buClr>
                <a:srgbClr val="02C39A"/>
              </a:buClr>
              <a:buFont typeface="Arial"/>
              <a:buChar char="•"/>
            </a:pPr>
            <a:r>
              <a:rPr lang="el-GR" sz="1200" b="1" noProof="0" dirty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Τρόπος επένδυσης: </a:t>
            </a:r>
            <a:r>
              <a:rPr lang="el-GR" sz="1200" noProof="0" dirty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άμεσα, μέσω επενδυτικού ταμείου ή εναλλακτικής πλατφόρμας διαπραγμάτευσης.</a:t>
            </a:r>
            <a:endParaRPr lang="el-GR" sz="1300" noProof="0" dirty="0">
              <a:latin typeface="Calibri"/>
              <a:ea typeface="Calibri"/>
              <a:cs typeface="Calibri"/>
            </a:endParaRPr>
          </a:p>
          <a:p>
            <a:pPr marL="171450" indent="-171450">
              <a:spcBef>
                <a:spcPts val="500"/>
              </a:spcBef>
              <a:buClr>
                <a:srgbClr val="02C39A"/>
              </a:buClr>
              <a:buFont typeface="Arial"/>
              <a:buChar char="•"/>
            </a:pPr>
            <a:r>
              <a:rPr lang="el-GR" sz="1200" b="1" noProof="0" dirty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Επιλέξιμη επιχείρηση: </a:t>
            </a:r>
            <a:r>
              <a:rPr lang="el-GR" sz="1200" noProof="0" dirty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πιστοποιημένη ως καινοτόμος από το Υφυπουργείο Έρευνας, Καινοτομίας και Ψηφιακής Πολιτικής.</a:t>
            </a:r>
            <a:endParaRPr lang="el-GR" sz="1300" noProof="0" dirty="0">
              <a:latin typeface="Calibri"/>
              <a:ea typeface="Calibri"/>
              <a:cs typeface="Calibri"/>
            </a:endParaRPr>
          </a:p>
          <a:p>
            <a:pPr marL="171450" indent="-171450">
              <a:spcBef>
                <a:spcPts val="500"/>
              </a:spcBef>
              <a:buClr>
                <a:srgbClr val="02C39A"/>
              </a:buClr>
              <a:buFont typeface="Arial"/>
              <a:buChar char="•"/>
            </a:pPr>
            <a:r>
              <a:rPr lang="el-GR" sz="1200" b="1" noProof="0" dirty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Ισχύς: </a:t>
            </a:r>
            <a:r>
              <a:rPr lang="el-GR" sz="1200" noProof="0" dirty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έως 31 Δεκεμβρίου 2026.</a:t>
            </a:r>
            <a:endParaRPr lang="el-GR" sz="13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22" name="Text 20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>
                <a:solidFill>
                  <a:srgbClr val="4C6B6D"/>
                </a:solidFill>
                <a:ea typeface="Calibri"/>
                <a:cs typeface="Calibri"/>
              </a:rPr>
              <a:t>18</a:t>
            </a:r>
          </a:p>
        </p:txBody>
      </p:sp>
      <p:sp>
        <p:nvSpPr>
          <p:cNvPr id="24" name="Ορθογώνιο: Στρογγύλεμα γωνιών 23">
            <a:extLst>
              <a:ext uri="{FF2B5EF4-FFF2-40B4-BE49-F238E27FC236}">
                <a16:creationId xmlns:a16="http://schemas.microsoft.com/office/drawing/2014/main" id="{A40E95ED-74A8-7BBE-4681-158F7B38968C}"/>
              </a:ext>
            </a:extLst>
          </p:cNvPr>
          <p:cNvSpPr/>
          <p:nvPr/>
        </p:nvSpPr>
        <p:spPr>
          <a:xfrm>
            <a:off x="7269480" y="5907024"/>
            <a:ext cx="4005072" cy="886968"/>
          </a:xfrm>
          <a:prstGeom prst="roundRect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sz="1400" dirty="0"/>
              <a:t>Στον όρο καινοτόμος επιχείρηση θα προστεθεί και Κοινωνική Επιχείρηση που θα είναι εγγεγραμμένη στον Έφορο ΣΕΚΕ.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5465114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ea typeface="Calibri"/>
                <a:cs typeface="Calibri"/>
              </a:rPr>
              <a:t>4</a:t>
            </a:r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300" kern="0" spc="1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ΟΙΚΟΝΟΜΙΚΗ ΣΤΗΡΙΞΗ</a:t>
            </a:r>
            <a:endParaRPr lang="el-GR" sz="1300" noProof="0"/>
          </a:p>
        </p:txBody>
      </p:sp>
      <p:sp>
        <p:nvSpPr>
          <p:cNvPr id="5" name="Text 3"/>
          <p:cNvSpPr/>
          <p:nvPr/>
        </p:nvSpPr>
        <p:spPr>
          <a:xfrm>
            <a:off x="457200" y="86868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2800" b="1" noProof="0">
                <a:solidFill>
                  <a:srgbClr val="0B2E30"/>
                </a:solidFill>
                <a:latin typeface="Cambria"/>
                <a:ea typeface="Cambria"/>
                <a:cs typeface="Cambria" pitchFamily="34" charset="-120"/>
              </a:rPr>
              <a:t>Μορφές Στήριξης</a:t>
            </a:r>
            <a:r>
              <a:rPr lang="el-GR" sz="2800" b="1">
                <a:solidFill>
                  <a:srgbClr val="0B2E30"/>
                </a:solidFill>
                <a:latin typeface="Cambria"/>
                <a:ea typeface="Cambria"/>
                <a:cs typeface="Cambria" pitchFamily="34" charset="-120"/>
              </a:rPr>
              <a:t> &amp; Συμπληρωματικά Εργαλεία Στήριξης</a:t>
            </a:r>
            <a:endParaRPr lang="el-GR" sz="2800" noProof="0"/>
          </a:p>
        </p:txBody>
      </p:sp>
      <p:sp>
        <p:nvSpPr>
          <p:cNvPr id="6" name="Text 4"/>
          <p:cNvSpPr/>
          <p:nvPr/>
        </p:nvSpPr>
        <p:spPr>
          <a:xfrm>
            <a:off x="457200" y="1554480"/>
            <a:ext cx="10972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Οι κοινωνικές επιχειρήσεις μπορούν να επωφεληθούν από συνδυασμό κρατικών και ευρωπαϊκών εργαλείων στήριξης: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7" name="Shape 5"/>
          <p:cNvSpPr/>
          <p:nvPr/>
        </p:nvSpPr>
        <p:spPr>
          <a:xfrm>
            <a:off x="457200" y="2286000"/>
            <a:ext cx="3611880" cy="1691640"/>
          </a:xfrm>
          <a:prstGeom prst="roundRect">
            <a:avLst>
              <a:gd name="adj" fmla="val 5405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8" name="Shape 6"/>
          <p:cNvSpPr/>
          <p:nvPr/>
        </p:nvSpPr>
        <p:spPr>
          <a:xfrm>
            <a:off x="713232" y="2514600"/>
            <a:ext cx="384048" cy="384048"/>
          </a:xfrm>
          <a:prstGeom prst="roundRect">
            <a:avLst>
              <a:gd name="adj" fmla="val 2381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9" name="Text 7"/>
          <p:cNvSpPr/>
          <p:nvPr/>
        </p:nvSpPr>
        <p:spPr>
          <a:xfrm>
            <a:off x="713232" y="2514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l-GR" sz="1400" noProof="0"/>
          </a:p>
        </p:txBody>
      </p:sp>
      <p:sp>
        <p:nvSpPr>
          <p:cNvPr id="12" name="Shape 10"/>
          <p:cNvSpPr/>
          <p:nvPr/>
        </p:nvSpPr>
        <p:spPr>
          <a:xfrm>
            <a:off x="4270248" y="2286000"/>
            <a:ext cx="3611880" cy="1691640"/>
          </a:xfrm>
          <a:prstGeom prst="roundRect">
            <a:avLst>
              <a:gd name="adj" fmla="val 5405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13" name="Shape 11"/>
          <p:cNvSpPr/>
          <p:nvPr/>
        </p:nvSpPr>
        <p:spPr>
          <a:xfrm>
            <a:off x="4526280" y="2514600"/>
            <a:ext cx="384048" cy="384048"/>
          </a:xfrm>
          <a:prstGeom prst="roundRect">
            <a:avLst>
              <a:gd name="adj" fmla="val 23810"/>
            </a:avLst>
          </a:prstGeom>
          <a:solidFill>
            <a:srgbClr val="00A89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4" name="Text 12"/>
          <p:cNvSpPr/>
          <p:nvPr/>
        </p:nvSpPr>
        <p:spPr>
          <a:xfrm>
            <a:off x="4526280" y="2514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l-GR" sz="1400" noProof="0"/>
          </a:p>
        </p:txBody>
      </p:sp>
      <p:sp>
        <p:nvSpPr>
          <p:cNvPr id="15" name="Text 13"/>
          <p:cNvSpPr/>
          <p:nvPr/>
        </p:nvSpPr>
        <p:spPr>
          <a:xfrm>
            <a:off x="4526280" y="3017520"/>
            <a:ext cx="3099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Επιχορήγηση Ένταξης ΑμεΑ (ΤΚΕΑΑ)</a:t>
            </a:r>
            <a:endParaRPr lang="en-US" sz="1400" b="1">
              <a:solidFill>
                <a:srgbClr val="0B2E3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4511766" y="3430597"/>
            <a:ext cx="3375587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200">
                <a:solidFill>
                  <a:srgbClr val="4C6B6D"/>
                </a:solidFill>
                <a:ea typeface="+mn-lt"/>
                <a:cs typeface="+mn-lt"/>
              </a:rPr>
              <a:t>Έως €10.000 ανά άτομο (μέγιστο €30.000 ανά επιχείρηση). </a:t>
            </a:r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083296" y="2286000"/>
            <a:ext cx="3611880" cy="1691640"/>
          </a:xfrm>
          <a:prstGeom prst="roundRect">
            <a:avLst>
              <a:gd name="adj" fmla="val 5405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18" name="Shape 16"/>
          <p:cNvSpPr/>
          <p:nvPr/>
        </p:nvSpPr>
        <p:spPr>
          <a:xfrm>
            <a:off x="8339328" y="2514600"/>
            <a:ext cx="384048" cy="384048"/>
          </a:xfrm>
          <a:prstGeom prst="roundRect">
            <a:avLst>
              <a:gd name="adj" fmla="val 23810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9" name="Text 17"/>
          <p:cNvSpPr/>
          <p:nvPr/>
        </p:nvSpPr>
        <p:spPr>
          <a:xfrm>
            <a:off x="8339328" y="25146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l-GR" sz="1400" noProof="0"/>
          </a:p>
        </p:txBody>
      </p:sp>
      <p:sp>
        <p:nvSpPr>
          <p:cNvPr id="22" name="Shape 20"/>
          <p:cNvSpPr/>
          <p:nvPr/>
        </p:nvSpPr>
        <p:spPr>
          <a:xfrm>
            <a:off x="457200" y="4206240"/>
            <a:ext cx="3611880" cy="1691640"/>
          </a:xfrm>
          <a:prstGeom prst="roundRect">
            <a:avLst>
              <a:gd name="adj" fmla="val 5405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23" name="Shape 21"/>
          <p:cNvSpPr/>
          <p:nvPr/>
        </p:nvSpPr>
        <p:spPr>
          <a:xfrm>
            <a:off x="713232" y="4434840"/>
            <a:ext cx="384048" cy="384048"/>
          </a:xfrm>
          <a:prstGeom prst="roundRect">
            <a:avLst>
              <a:gd name="adj" fmla="val 2381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4" name="Text 22"/>
          <p:cNvSpPr/>
          <p:nvPr/>
        </p:nvSpPr>
        <p:spPr>
          <a:xfrm>
            <a:off x="713232" y="4434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l-GR" sz="1400" noProof="0"/>
          </a:p>
        </p:txBody>
      </p:sp>
      <p:sp>
        <p:nvSpPr>
          <p:cNvPr id="25" name="Text 23"/>
          <p:cNvSpPr/>
          <p:nvPr/>
        </p:nvSpPr>
        <p:spPr>
          <a:xfrm>
            <a:off x="8376775" y="2985589"/>
            <a:ext cx="3099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Επιδότηση Μισθού ΑμεΑ</a:t>
            </a:r>
            <a:endParaRPr lang="el-GR" sz="14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8376775" y="3369637"/>
            <a:ext cx="3099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2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Έως 75% του κόστους εργοδότησης (μέγιστο €20.000) για κάθε άτομο με αναπηρία που προσλαμβάνεται</a:t>
            </a:r>
            <a:r>
              <a:rPr lang="el-GR" sz="12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.</a:t>
            </a:r>
            <a:endParaRPr lang="el-GR" sz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l-GR" sz="1200" noProof="0">
              <a:solidFill>
                <a:srgbClr val="4C6B6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4270248" y="4206240"/>
            <a:ext cx="3611880" cy="1691640"/>
          </a:xfrm>
          <a:prstGeom prst="roundRect">
            <a:avLst>
              <a:gd name="adj" fmla="val 5405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28" name="Shape 26"/>
          <p:cNvSpPr/>
          <p:nvPr/>
        </p:nvSpPr>
        <p:spPr>
          <a:xfrm>
            <a:off x="4526280" y="4434840"/>
            <a:ext cx="384048" cy="384048"/>
          </a:xfrm>
          <a:prstGeom prst="roundRect">
            <a:avLst>
              <a:gd name="adj" fmla="val 23810"/>
            </a:avLst>
          </a:prstGeom>
          <a:solidFill>
            <a:srgbClr val="00A89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9" name="Text 27"/>
          <p:cNvSpPr/>
          <p:nvPr/>
        </p:nvSpPr>
        <p:spPr>
          <a:xfrm>
            <a:off x="4526280" y="443484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l-GR" sz="1400" noProof="0"/>
          </a:p>
        </p:txBody>
      </p:sp>
      <p:sp>
        <p:nvSpPr>
          <p:cNvPr id="30" name="Text 28"/>
          <p:cNvSpPr/>
          <p:nvPr/>
        </p:nvSpPr>
        <p:spPr>
          <a:xfrm>
            <a:off x="4526280" y="4937760"/>
            <a:ext cx="3099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Συμβουλευτικές Υπηρεσίες</a:t>
            </a:r>
            <a:endParaRPr lang="el-GR" sz="14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4526280" y="5321808"/>
            <a:ext cx="3099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2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Καθοδήγηση από την ΥΣΕ και το ΤΚΕΑΑ σε θέματα σύστασης</a:t>
            </a:r>
            <a:r>
              <a:rPr lang="el-GR" sz="12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l-GR" sz="12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λειτουργίας και συμμόρφωσης</a:t>
            </a:r>
            <a:r>
              <a:rPr lang="el-GR" sz="12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.</a:t>
            </a:r>
            <a:endParaRPr lang="el-GR" sz="1200">
              <a:solidFill>
                <a:srgbClr val="000000"/>
              </a:solidFill>
              <a:latin typeface="Calibri"/>
              <a:ea typeface="Calibri"/>
              <a:cs typeface="Calibri"/>
            </a:endParaRPr>
          </a:p>
          <a:p>
            <a:pPr marL="0" indent="0">
              <a:buNone/>
            </a:pPr>
            <a:endParaRPr lang="el-GR" sz="1200" noProof="0">
              <a:solidFill>
                <a:srgbClr val="4C6B6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733842" y="4923246"/>
            <a:ext cx="3099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Ευρωπαϊκά Κονδύλια</a:t>
            </a:r>
            <a:endParaRPr lang="el-GR" sz="1400" noProof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733842" y="5307294"/>
            <a:ext cx="3099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200" dirty="0">
                <a:solidFill>
                  <a:srgbClr val="4C6B6D"/>
                </a:solidFill>
                <a:ea typeface="+mn-lt"/>
                <a:cs typeface="+mn-lt"/>
              </a:rPr>
              <a:t>Αξιοποίηση πόρων από το Ευρωπαϊκό Κοινωνικό Ταμείο</a:t>
            </a:r>
            <a:r>
              <a:rPr lang="el-GR" sz="1200" noProof="0" dirty="0">
                <a:solidFill>
                  <a:srgbClr val="4C6B6D"/>
                </a:solidFill>
                <a:ea typeface="+mn-lt"/>
                <a:cs typeface="+mn-lt"/>
              </a:rPr>
              <a:t>+ (</a:t>
            </a:r>
            <a:r>
              <a:rPr lang="el-GR" sz="1200" dirty="0" err="1">
                <a:solidFill>
                  <a:srgbClr val="4C6B6D"/>
                </a:solidFill>
                <a:ea typeface="+mn-lt"/>
                <a:cs typeface="+mn-lt"/>
              </a:rPr>
              <a:t>ΘΑλΕΙΑ</a:t>
            </a:r>
            <a:r>
              <a:rPr lang="el-GR" sz="1200" dirty="0">
                <a:solidFill>
                  <a:srgbClr val="4C6B6D"/>
                </a:solidFill>
                <a:ea typeface="+mn-lt"/>
                <a:cs typeface="+mn-lt"/>
              </a:rPr>
              <a:t>/ΕΚΤ+ </a:t>
            </a:r>
            <a:r>
              <a:rPr lang="el-GR" sz="1200" noProof="0" dirty="0">
                <a:solidFill>
                  <a:srgbClr val="4C6B6D"/>
                </a:solidFill>
                <a:ea typeface="+mn-lt"/>
                <a:cs typeface="+mn-lt"/>
              </a:rPr>
              <a:t>2021–2027</a:t>
            </a:r>
            <a:r>
              <a:rPr lang="el-GR" sz="1200" dirty="0">
                <a:solidFill>
                  <a:srgbClr val="4C6B6D"/>
                </a:solidFill>
                <a:ea typeface="+mn-lt"/>
                <a:cs typeface="+mn-lt"/>
              </a:rPr>
              <a:t>).</a:t>
            </a: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38" name="Text 36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18</a:t>
            </a:r>
            <a:endParaRPr lang="el-GR" sz="1000" noProof="0"/>
          </a:p>
        </p:txBody>
      </p:sp>
      <p:sp>
        <p:nvSpPr>
          <p:cNvPr id="39" name="Text 18">
            <a:extLst>
              <a:ext uri="{FF2B5EF4-FFF2-40B4-BE49-F238E27FC236}">
                <a16:creationId xmlns:a16="http://schemas.microsoft.com/office/drawing/2014/main" id="{7F02DCD7-4384-E4D3-8825-FD1641AB328B}"/>
              </a:ext>
            </a:extLst>
          </p:cNvPr>
          <p:cNvSpPr/>
          <p:nvPr/>
        </p:nvSpPr>
        <p:spPr>
          <a:xfrm>
            <a:off x="748356" y="3003006"/>
            <a:ext cx="3099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400" b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Επιχορήγηση Σύστασης &amp; Λειτουργίας (ΥΣΕ)</a:t>
            </a:r>
            <a:endParaRPr lang="en-US" sz="1400" b="1">
              <a:solidFill>
                <a:srgbClr val="0B2E3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40" name="Text 19">
            <a:extLst>
              <a:ext uri="{FF2B5EF4-FFF2-40B4-BE49-F238E27FC236}">
                <a16:creationId xmlns:a16="http://schemas.microsoft.com/office/drawing/2014/main" id="{168203C8-408A-876B-73CC-B7F53B892605}"/>
              </a:ext>
            </a:extLst>
          </p:cNvPr>
          <p:cNvSpPr/>
          <p:nvPr/>
        </p:nvSpPr>
        <p:spPr>
          <a:xfrm>
            <a:off x="748356" y="3648311"/>
            <a:ext cx="3099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200" noProof="0">
                <a:solidFill>
                  <a:srgbClr val="4C6B6D"/>
                </a:solidFill>
                <a:ea typeface="+mn-lt"/>
                <a:cs typeface="+mn-lt"/>
              </a:rPr>
              <a:t>€</a:t>
            </a:r>
            <a:r>
              <a:rPr lang="el-GR" sz="1200">
                <a:solidFill>
                  <a:srgbClr val="4C6B6D"/>
                </a:solidFill>
                <a:ea typeface="+mn-lt"/>
                <a:cs typeface="+mn-lt"/>
              </a:rPr>
              <a:t>10.000 εφάπαξ ανά επιχείρηση</a:t>
            </a:r>
            <a:r>
              <a:rPr lang="el-GR" sz="1200" noProof="0">
                <a:solidFill>
                  <a:srgbClr val="4C6B6D"/>
                </a:solidFill>
                <a:ea typeface="+mn-lt"/>
                <a:cs typeface="+mn-lt"/>
              </a:rPr>
              <a:t>.</a:t>
            </a:r>
            <a:r>
              <a:rPr lang="el-GR" sz="1200">
                <a:solidFill>
                  <a:srgbClr val="4C6B6D"/>
                </a:solidFill>
                <a:ea typeface="+mn-lt"/>
                <a:cs typeface="+mn-lt"/>
              </a:rPr>
              <a:t> </a:t>
            </a:r>
            <a:endParaRPr lang="en-US"/>
          </a:p>
        </p:txBody>
      </p:sp>
      <p:sp>
        <p:nvSpPr>
          <p:cNvPr id="10" name="Shape 25">
            <a:extLst>
              <a:ext uri="{FF2B5EF4-FFF2-40B4-BE49-F238E27FC236}">
                <a16:creationId xmlns:a16="http://schemas.microsoft.com/office/drawing/2014/main" id="{0410F835-E086-2212-14CD-FCDDEDD58DA9}"/>
              </a:ext>
            </a:extLst>
          </p:cNvPr>
          <p:cNvSpPr/>
          <p:nvPr/>
        </p:nvSpPr>
        <p:spPr>
          <a:xfrm>
            <a:off x="8087504" y="4198982"/>
            <a:ext cx="3611880" cy="1691640"/>
          </a:xfrm>
          <a:prstGeom prst="roundRect">
            <a:avLst>
              <a:gd name="adj" fmla="val 5405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11" name="Text 27">
            <a:extLst>
              <a:ext uri="{FF2B5EF4-FFF2-40B4-BE49-F238E27FC236}">
                <a16:creationId xmlns:a16="http://schemas.microsoft.com/office/drawing/2014/main" id="{5F8BF88A-91FB-458E-2365-028EF62D9463}"/>
              </a:ext>
            </a:extLst>
          </p:cNvPr>
          <p:cNvSpPr/>
          <p:nvPr/>
        </p:nvSpPr>
        <p:spPr>
          <a:xfrm>
            <a:off x="8343536" y="4427582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>
                <a:solidFill>
                  <a:srgbClr val="FFFFFF"/>
                </a:solidFill>
                <a:ea typeface="Calibri"/>
                <a:cs typeface="Calibri"/>
              </a:rPr>
              <a:t>6</a:t>
            </a:r>
            <a:endParaRPr lang="el-GR" sz="14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0" name="Text 28">
            <a:extLst>
              <a:ext uri="{FF2B5EF4-FFF2-40B4-BE49-F238E27FC236}">
                <a16:creationId xmlns:a16="http://schemas.microsoft.com/office/drawing/2014/main" id="{479ABBF3-1155-606D-40A2-C51F0A63427F}"/>
              </a:ext>
            </a:extLst>
          </p:cNvPr>
          <p:cNvSpPr/>
          <p:nvPr/>
        </p:nvSpPr>
        <p:spPr>
          <a:xfrm>
            <a:off x="8343536" y="4930502"/>
            <a:ext cx="309981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Κατάρτιση </a:t>
            </a:r>
            <a:r>
              <a:rPr lang="el-GR" sz="1400" b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&amp; Εκπαίδευση Προσωπικού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33" name="Shape 26">
            <a:extLst>
              <a:ext uri="{FF2B5EF4-FFF2-40B4-BE49-F238E27FC236}">
                <a16:creationId xmlns:a16="http://schemas.microsoft.com/office/drawing/2014/main" id="{DFA8C018-0DEB-5AAA-FBA6-DAC2868BC149}"/>
              </a:ext>
            </a:extLst>
          </p:cNvPr>
          <p:cNvSpPr/>
          <p:nvPr/>
        </p:nvSpPr>
        <p:spPr>
          <a:xfrm>
            <a:off x="8336279" y="4427582"/>
            <a:ext cx="384048" cy="384048"/>
          </a:xfrm>
          <a:prstGeom prst="roundRect">
            <a:avLst>
              <a:gd name="adj" fmla="val 23810"/>
            </a:avLst>
          </a:prstGeom>
          <a:solidFill>
            <a:srgbClr val="00A896"/>
          </a:solidFill>
          <a:ln/>
        </p:spPr>
        <p:txBody>
          <a:bodyPr lIns="91440" tIns="45720" rIns="91440" bIns="45720" anchor="t"/>
          <a:lstStyle/>
          <a:p>
            <a:r>
              <a:rPr lang="el-GR" sz="14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6</a:t>
            </a:r>
          </a:p>
        </p:txBody>
      </p:sp>
      <p:sp>
        <p:nvSpPr>
          <p:cNvPr id="21" name="Text 29">
            <a:extLst>
              <a:ext uri="{FF2B5EF4-FFF2-40B4-BE49-F238E27FC236}">
                <a16:creationId xmlns:a16="http://schemas.microsoft.com/office/drawing/2014/main" id="{6C6B6D3C-9DAB-85F4-F28B-6F1B11FB5C41}"/>
              </a:ext>
            </a:extLst>
          </p:cNvPr>
          <p:cNvSpPr/>
          <p:nvPr/>
        </p:nvSpPr>
        <p:spPr>
          <a:xfrm>
            <a:off x="8343536" y="5314550"/>
            <a:ext cx="30998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l-GR" sz="12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Προγράμματα εκπαίδευσης για εργαζομένους, συμπεριλαμβανομένων ατόμων με αναπηρία.</a:t>
            </a:r>
            <a:endParaRPr lang="el-GR" sz="1200" noProof="0">
              <a:latin typeface="Calibri"/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37944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4FA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ea typeface="Calibri"/>
                <a:cs typeface="Calibri"/>
              </a:rPr>
              <a:t>5</a:t>
            </a:r>
          </a:p>
        </p:txBody>
      </p:sp>
      <p:sp>
        <p:nvSpPr>
          <p:cNvPr id="4" name="Text 2"/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kern="0" spc="1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ΔΗΜΟΣΙΕΣ ΣΥΜΒΑΣΕΙΣ</a:t>
            </a:r>
            <a:endParaRPr lang="en-US" sz="1300"/>
          </a:p>
        </p:txBody>
      </p:sp>
      <p:sp>
        <p:nvSpPr>
          <p:cNvPr id="5" name="Text 3"/>
          <p:cNvSpPr/>
          <p:nvPr/>
        </p:nvSpPr>
        <p:spPr>
          <a:xfrm>
            <a:off x="457200" y="822960"/>
            <a:ext cx="73152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600" b="1" noProof="0" dirty="0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Δημόσιες Συμβάσεις &amp;</a:t>
            </a:r>
            <a:endParaRPr lang="el-GR" sz="2600" noProof="0" dirty="0"/>
          </a:p>
          <a:p>
            <a:pPr marL="0" indent="0">
              <a:buNone/>
            </a:pPr>
            <a:r>
              <a:rPr lang="el-GR" sz="2600" b="1" noProof="0" dirty="0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Επιχειρήσεις Ατόμων με Αναπηρία</a:t>
            </a:r>
            <a:endParaRPr lang="el-GR" sz="2600" noProof="0" dirty="0"/>
          </a:p>
        </p:txBody>
      </p:sp>
      <p:sp>
        <p:nvSpPr>
          <p:cNvPr id="6" name="Shape 4"/>
          <p:cNvSpPr/>
          <p:nvPr/>
        </p:nvSpPr>
        <p:spPr>
          <a:xfrm>
            <a:off x="6403850" y="868680"/>
            <a:ext cx="5300470" cy="1737360"/>
          </a:xfrm>
          <a:prstGeom prst="roundRect">
            <a:avLst>
              <a:gd name="adj" fmla="val 6316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03850" y="1005840"/>
            <a:ext cx="53004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Ν. 73(Ι)/2016</a:t>
            </a: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6403850" y="1463040"/>
            <a:ext cx="530047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dirty="0" err="1">
                <a:solidFill>
                  <a:srgbClr val="CFE9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Άρθρο</a:t>
            </a:r>
            <a:r>
              <a:rPr lang="en-US" sz="1300" dirty="0">
                <a:solidFill>
                  <a:srgbClr val="CFE9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7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03850" y="1874520"/>
            <a:ext cx="530047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 err="1">
                <a:solidFill>
                  <a:srgbClr val="E3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Δημόσιες</a:t>
            </a:r>
            <a:r>
              <a:rPr lang="en-US" sz="1400" dirty="0">
                <a:solidFill>
                  <a:srgbClr val="E3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dirty="0" err="1">
                <a:solidFill>
                  <a:srgbClr val="E3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Συμ</a:t>
            </a:r>
            <a:r>
              <a:rPr lang="en-US" sz="1400" dirty="0">
                <a:solidFill>
                  <a:srgbClr val="E3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βάσεις &amp;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dirty="0" err="1">
                <a:solidFill>
                  <a:srgbClr val="E3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Συμ</a:t>
            </a:r>
            <a:r>
              <a:rPr lang="en-US" sz="1400" dirty="0">
                <a:solidFill>
                  <a:srgbClr val="E3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βάσεις Παραχώρησης (Ν. 11(Ι)/2017, </a:t>
            </a:r>
            <a:r>
              <a:rPr lang="en-US" sz="1400" dirty="0" err="1">
                <a:solidFill>
                  <a:srgbClr val="E3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Άρθρο</a:t>
            </a:r>
            <a:r>
              <a:rPr lang="en-US" sz="1400" dirty="0">
                <a:solidFill>
                  <a:srgbClr val="E3F3F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16)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57200" y="2148840"/>
            <a:ext cx="53309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50" dirty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Ο </a:t>
            </a:r>
            <a:r>
              <a:rPr lang="en-US" sz="14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Νόμος</a:t>
            </a:r>
            <a:r>
              <a:rPr lang="en-US" sz="1450" dirty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επ</a:t>
            </a:r>
            <a:r>
              <a:rPr lang="en-US" sz="145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ιτρέ</a:t>
            </a:r>
            <a:r>
              <a:rPr lang="en-US" sz="1450" dirty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πει στο Υπουργικό Συμβούλιο να παραχωρεί, κατ' αποκλειστικότητα, δικαίωμα συμμετοχής σε διαγωνισμούς δημοσίων συμβάσεων σε:</a:t>
            </a:r>
            <a:endParaRPr lang="en-US" sz="1450" dirty="0">
              <a:latin typeface="Calibri"/>
              <a:ea typeface="Calibri"/>
              <a:cs typeface="Calibri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57200" y="3200400"/>
            <a:ext cx="5184648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B3A3A">
                <a:alpha val="12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2" name="Text 10"/>
          <p:cNvSpPr/>
          <p:nvPr/>
        </p:nvSpPr>
        <p:spPr>
          <a:xfrm>
            <a:off x="685800" y="3200400"/>
            <a:ext cx="7040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 dirty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Προστατευόμενα εργαστήρια</a:t>
            </a:r>
            <a:endParaRPr lang="el-GR" sz="14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57200" y="4114800"/>
            <a:ext cx="5184648" cy="777240"/>
          </a:xfrm>
          <a:prstGeom prst="roundRect">
            <a:avLst>
              <a:gd name="adj" fmla="val 11765"/>
            </a:avLst>
          </a:prstGeom>
          <a:solidFill>
            <a:srgbClr val="FFFFFF"/>
          </a:solidFill>
          <a:ln/>
          <a:effectLst>
            <a:outerShdw blurRad="63500" dist="25400" dir="5400000" algn="bl" rotWithShape="0">
              <a:srgbClr val="1B3A3A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85800" y="4114800"/>
            <a:ext cx="4956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 dirty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Οικονομικούς φορείς με κύριο σκοπό την κοινωνική και επαγγελματική ένταξη ατόμων με αναπηρία ή </a:t>
            </a:r>
            <a:r>
              <a:rPr lang="el-GR" sz="1400" noProof="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μειονεκτούντων</a:t>
            </a:r>
            <a:r>
              <a:rPr lang="el-GR" sz="1400" noProof="0" dirty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ατόμων</a:t>
            </a:r>
            <a:endParaRPr lang="el-GR" sz="14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57200" y="5212080"/>
            <a:ext cx="5184648" cy="1188720"/>
          </a:xfrm>
          <a:prstGeom prst="roundRect">
            <a:avLst>
              <a:gd name="adj" fmla="val 9231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85800" y="5349240"/>
            <a:ext cx="1828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30%</a:t>
            </a:r>
            <a:endParaRPr lang="en-US" sz="3600"/>
          </a:p>
        </p:txBody>
      </p:sp>
      <p:sp>
        <p:nvSpPr>
          <p:cNvPr id="17" name="Text 15"/>
          <p:cNvSpPr/>
          <p:nvPr/>
        </p:nvSpPr>
        <p:spPr>
          <a:xfrm>
            <a:off x="2651760" y="5349240"/>
            <a:ext cx="29900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τουλάχιστον του εργατικού δυναμικού πρέπει να είναι άτομα με αναπηρία ή </a:t>
            </a:r>
            <a:r>
              <a:rPr lang="el-GR" sz="1400" noProof="0" dirty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μειονεκτούντα</a:t>
            </a:r>
            <a:r>
              <a:rPr lang="el-GR" sz="140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άτομα, ώστε να ισχύει η αποκλειστική συμμετοχή</a:t>
            </a:r>
            <a:endParaRPr lang="el-GR" sz="14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6437376" y="2880360"/>
            <a:ext cx="5184648" cy="3520440"/>
          </a:xfrm>
          <a:prstGeom prst="roundRect">
            <a:avLst>
              <a:gd name="adj" fmla="val 3429"/>
            </a:avLst>
          </a:prstGeom>
          <a:solidFill>
            <a:srgbClr val="023436"/>
          </a:solidFill>
          <a:ln/>
        </p:spPr>
        <p:txBody>
          <a:bodyPr/>
          <a:lstStyle/>
          <a:p>
            <a:endParaRPr lang="el-GR" sz="1200" noProof="0" dirty="0">
              <a:solidFill>
                <a:schemeClr val="bg1"/>
              </a:solidFill>
            </a:endParaRPr>
          </a:p>
          <a:p>
            <a:endParaRPr lang="el-GR" sz="1200" dirty="0">
              <a:solidFill>
                <a:schemeClr val="bg1"/>
              </a:solidFill>
            </a:endParaRPr>
          </a:p>
          <a:p>
            <a:endParaRPr lang="el-GR" sz="1200" noProof="0" dirty="0">
              <a:solidFill>
                <a:schemeClr val="bg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b="1" noProof="0" dirty="0">
                <a:solidFill>
                  <a:schemeClr val="bg1"/>
                </a:solidFill>
              </a:rPr>
              <a:t>Ποιος αποφασίζει</a:t>
            </a:r>
            <a:r>
              <a:rPr lang="el-GR" sz="1200" noProof="0" dirty="0">
                <a:solidFill>
                  <a:schemeClr val="bg1"/>
                </a:solidFill>
              </a:rPr>
              <a:t>: Το Υπουργικό Συμβούλιο. Η αναθέτουσα αρχή δεν μπορεί να το αποφασίσει μόνη της.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b="1" noProof="0" dirty="0">
                <a:solidFill>
                  <a:schemeClr val="bg1"/>
                </a:solidFill>
              </a:rPr>
              <a:t>Ποιοι μπορούν να συμμετέχουν</a:t>
            </a:r>
            <a:r>
              <a:rPr lang="el-GR" sz="1200" noProof="0" dirty="0">
                <a:solidFill>
                  <a:schemeClr val="bg1"/>
                </a:solidFill>
              </a:rPr>
              <a:t>: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l-GR" sz="1200" noProof="0" dirty="0">
                <a:solidFill>
                  <a:schemeClr val="bg1"/>
                </a:solidFill>
              </a:rPr>
              <a:t>προστατευόμενα εργαστήρια,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l-GR" sz="1200" noProof="0" dirty="0">
                <a:solidFill>
                  <a:schemeClr val="bg1"/>
                </a:solidFill>
              </a:rPr>
              <a:t>οικονομικοί φορείς με κύριο σκοπό την κοινωνική και επαγγελματική ένταξη ατόμων με αναπηρία ή </a:t>
            </a:r>
            <a:r>
              <a:rPr lang="el-GR" sz="1200" noProof="0" dirty="0" err="1">
                <a:solidFill>
                  <a:schemeClr val="bg1"/>
                </a:solidFill>
              </a:rPr>
              <a:t>μειονεκτούντων</a:t>
            </a:r>
            <a:r>
              <a:rPr lang="el-GR" sz="1200" noProof="0" dirty="0">
                <a:solidFill>
                  <a:schemeClr val="bg1"/>
                </a:solidFill>
              </a:rPr>
              <a:t> ατόμων,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l-GR" sz="1200" noProof="0" dirty="0">
                <a:solidFill>
                  <a:schemeClr val="bg1"/>
                </a:solidFill>
              </a:rPr>
              <a:t>η σύμβαση μπορεί επίσης να εκτελεστεί μέσα από προγράμματα προστατευόμενης απασχόλησης.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b="1" noProof="0" dirty="0">
                <a:solidFill>
                  <a:schemeClr val="bg1"/>
                </a:solidFill>
              </a:rPr>
              <a:t>Προϋπόθεση</a:t>
            </a:r>
            <a:r>
              <a:rPr lang="el-GR" sz="1200" noProof="0" dirty="0">
                <a:solidFill>
                  <a:schemeClr val="bg1"/>
                </a:solidFill>
              </a:rPr>
              <a:t>: Τουλάχιστον το 30% των εργαζομένων πρέπει να είναι άτομα με αναπηρία ή </a:t>
            </a:r>
            <a:r>
              <a:rPr lang="el-GR" sz="1200" noProof="0" dirty="0" err="1">
                <a:solidFill>
                  <a:schemeClr val="bg1"/>
                </a:solidFill>
              </a:rPr>
              <a:t>μειονεκτούντα</a:t>
            </a:r>
            <a:r>
              <a:rPr lang="el-GR" sz="1200" noProof="0" dirty="0">
                <a:solidFill>
                  <a:schemeClr val="bg1"/>
                </a:solidFill>
              </a:rPr>
              <a:t> άτομα.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b="1" noProof="0" dirty="0">
                <a:solidFill>
                  <a:schemeClr val="bg1"/>
                </a:solidFill>
              </a:rPr>
              <a:t>Διαφάνεια</a:t>
            </a:r>
            <a:r>
              <a:rPr lang="el-GR" sz="1200" noProof="0" dirty="0">
                <a:solidFill>
                  <a:schemeClr val="bg1"/>
                </a:solidFill>
              </a:rPr>
              <a:t>: Η προκήρυξη ή η γνωστοποίηση πρέπει να αναφέρει ρητά το σχετικό άρθρο.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l-GR" sz="1200" b="1" noProof="0" dirty="0">
                <a:solidFill>
                  <a:schemeClr val="bg1"/>
                </a:solidFill>
              </a:rPr>
              <a:t>Προέλευση</a:t>
            </a:r>
            <a:r>
              <a:rPr lang="el-GR" sz="1200" noProof="0" dirty="0">
                <a:solidFill>
                  <a:schemeClr val="bg1"/>
                </a:solidFill>
              </a:rPr>
              <a:t>: Τα άρθρα ενσωματώνουν το άρθρο 20 της Οδηγίας 2014/24/ΕΕ και το άρθρο 24 της Οδηγίας 2014/23/ΕΕ.</a:t>
            </a:r>
          </a:p>
        </p:txBody>
      </p:sp>
      <p:sp>
        <p:nvSpPr>
          <p:cNvPr id="19" name="Text 17"/>
          <p:cNvSpPr/>
          <p:nvPr/>
        </p:nvSpPr>
        <p:spPr>
          <a:xfrm>
            <a:off x="6574536" y="3040380"/>
            <a:ext cx="51846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 err="1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Τι</a:t>
            </a: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300" b="1" dirty="0" err="1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σημ</a:t>
            </a:r>
            <a:r>
              <a:rPr lang="en-US" sz="1300" b="1" dirty="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αίνει στην πράξη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519672" y="3497580"/>
            <a:ext cx="5184648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endParaRPr lang="el-GR" sz="1300" noProof="0" dirty="0">
              <a:latin typeface="Calibri"/>
              <a:ea typeface="Calibri"/>
              <a:cs typeface="Calibri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22" name="Text 20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ea typeface="Calibri"/>
                <a:cs typeface="Calibri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82353839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70689E-A52C-0663-1AB0-B02360165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25">
            <a:extLst>
              <a:ext uri="{FF2B5EF4-FFF2-40B4-BE49-F238E27FC236}">
                <a16:creationId xmlns:a16="http://schemas.microsoft.com/office/drawing/2014/main" id="{B96E2183-639A-EC3C-8E43-A0C015B78D44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 dirty="0" err="1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1842E47C-8913-35EC-60EE-33E4958ED8F1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l-GR" sz="1000" noProof="0"/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7CD529FF-91A8-BF25-C7B8-EEFC47C74E87}"/>
              </a:ext>
            </a:extLst>
          </p:cNvPr>
          <p:cNvSpPr/>
          <p:nvPr/>
        </p:nvSpPr>
        <p:spPr>
          <a:xfrm>
            <a:off x="1002211" y="4998501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l-GR" sz="2000" noProof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D92C0E3-F053-2390-1D5E-0025875C8662}"/>
              </a:ext>
            </a:extLst>
          </p:cNvPr>
          <p:cNvGrpSpPr/>
          <p:nvPr/>
        </p:nvGrpSpPr>
        <p:grpSpPr>
          <a:xfrm>
            <a:off x="1412240" y="1996440"/>
            <a:ext cx="8757920" cy="1714354"/>
            <a:chOff x="548640" y="1590040"/>
            <a:chExt cx="7752080" cy="1561954"/>
          </a:xfrm>
        </p:grpSpPr>
        <p:sp>
          <p:nvSpPr>
            <p:cNvPr id="3" name="Shape 1">
              <a:extLst>
                <a:ext uri="{FF2B5EF4-FFF2-40B4-BE49-F238E27FC236}">
                  <a16:creationId xmlns:a16="http://schemas.microsoft.com/office/drawing/2014/main" id="{102EB45C-8ED9-014A-C89C-50117DE2A444}"/>
                </a:ext>
              </a:extLst>
            </p:cNvPr>
            <p:cNvSpPr/>
            <p:nvPr/>
          </p:nvSpPr>
          <p:spPr>
            <a:xfrm>
              <a:off x="548640" y="1590040"/>
              <a:ext cx="7752080" cy="1457960"/>
            </a:xfrm>
            <a:prstGeom prst="roundRect">
              <a:avLst>
                <a:gd name="adj" fmla="val 10588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1B3A3A">
                  <a:alpha val="18000"/>
                </a:srgbClr>
              </a:outerShdw>
            </a:effectLst>
          </p:spPr>
          <p:txBody>
            <a:bodyPr/>
            <a:lstStyle/>
            <a:p>
              <a:endParaRPr lang="el-GR" noProof="0"/>
            </a:p>
          </p:txBody>
        </p:sp>
        <p:sp>
          <p:nvSpPr>
            <p:cNvPr id="4" name="Shape 2">
              <a:extLst>
                <a:ext uri="{FF2B5EF4-FFF2-40B4-BE49-F238E27FC236}">
                  <a16:creationId xmlns:a16="http://schemas.microsoft.com/office/drawing/2014/main" id="{A1975DAA-6438-FBE3-E821-AC07D8CD5E67}"/>
                </a:ext>
              </a:extLst>
            </p:cNvPr>
            <p:cNvSpPr/>
            <p:nvPr/>
          </p:nvSpPr>
          <p:spPr>
            <a:xfrm>
              <a:off x="777240" y="1732788"/>
              <a:ext cx="512064" cy="512064"/>
            </a:xfrm>
            <a:prstGeom prst="ellipse">
              <a:avLst/>
            </a:prstGeom>
            <a:solidFill>
              <a:srgbClr val="028090"/>
            </a:solidFill>
            <a:ln/>
          </p:spPr>
          <p:txBody>
            <a:bodyPr/>
            <a:lstStyle/>
            <a:p>
              <a:endParaRPr lang="el-GR" noProof="0"/>
            </a:p>
          </p:txBody>
        </p:sp>
        <p:sp>
          <p:nvSpPr>
            <p:cNvPr id="5" name="Text 3">
              <a:extLst>
                <a:ext uri="{FF2B5EF4-FFF2-40B4-BE49-F238E27FC236}">
                  <a16:creationId xmlns:a16="http://schemas.microsoft.com/office/drawing/2014/main" id="{6302CDA2-EC00-1FF0-FBBA-89823EC770DF}"/>
                </a:ext>
              </a:extLst>
            </p:cNvPr>
            <p:cNvSpPr/>
            <p:nvPr/>
          </p:nvSpPr>
          <p:spPr>
            <a:xfrm>
              <a:off x="777240" y="1732788"/>
              <a:ext cx="512064" cy="532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l-GR" sz="3200" b="1">
                  <a:solidFill>
                    <a:srgbClr val="FFFFFF"/>
                  </a:solidFill>
                  <a:ea typeface="Calibri"/>
                  <a:cs typeface="Calibri"/>
                </a:rPr>
                <a:t>Γ</a:t>
              </a:r>
              <a:endParaRPr lang="en-US"/>
            </a:p>
          </p:txBody>
        </p:sp>
        <p:sp>
          <p:nvSpPr>
            <p:cNvPr id="31" name="Text 4">
              <a:extLst>
                <a:ext uri="{FF2B5EF4-FFF2-40B4-BE49-F238E27FC236}">
                  <a16:creationId xmlns:a16="http://schemas.microsoft.com/office/drawing/2014/main" id="{FD82AB7B-229C-7DA8-18F2-39C9B02223A1}"/>
                </a:ext>
              </a:extLst>
            </p:cNvPr>
            <p:cNvSpPr/>
            <p:nvPr/>
          </p:nvSpPr>
          <p:spPr>
            <a:xfrm>
              <a:off x="1531499" y="1939216"/>
              <a:ext cx="6767405" cy="1058295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l-GR" sz="3200">
                  <a:solidFill>
                    <a:srgbClr val="0B2E30"/>
                  </a:solidFill>
                  <a:ea typeface="Calibri"/>
                  <a:cs typeface="Calibri"/>
                </a:rPr>
                <a:t>Προτάσεις για επιχειρηματικές δραστηριότητες ανά κατηγορία αναπηρίας</a:t>
              </a:r>
              <a:endParaRPr lang="en-US">
                <a:solidFill>
                  <a:srgbClr val="000000"/>
                </a:solidFill>
                <a:ea typeface="Calibri"/>
                <a:cs typeface="Calibri"/>
              </a:endParaRPr>
            </a:p>
            <a:p>
              <a:r>
                <a:rPr lang="el-GR" sz="3200">
                  <a:solidFill>
                    <a:srgbClr val="0B2E30"/>
                  </a:solidFill>
                  <a:ea typeface="Calibri"/>
                  <a:cs typeface="Calibri"/>
                </a:rPr>
                <a:t>(</a:t>
              </a:r>
              <a:r>
                <a:rPr lang="el-GR" sz="3200" err="1">
                  <a:solidFill>
                    <a:srgbClr val="0B2E30"/>
                  </a:solidFill>
                  <a:ea typeface="Calibri"/>
                  <a:cs typeface="Calibri"/>
                </a:rPr>
                <a:t>θεμ</a:t>
              </a:r>
              <a:r>
                <a:rPr lang="el-GR" sz="3200">
                  <a:solidFill>
                    <a:srgbClr val="0B2E30"/>
                  </a:solidFill>
                  <a:ea typeface="Calibri"/>
                  <a:cs typeface="Calibri"/>
                </a:rPr>
                <a:t>. 6-7)</a:t>
              </a:r>
              <a:endParaRPr lang="en-US">
                <a:ea typeface="Calibri"/>
                <a:cs typeface="Calibri"/>
              </a:endParaRPr>
            </a:p>
            <a:p>
              <a:endParaRPr lang="el-GR" sz="3200">
                <a:solidFill>
                  <a:srgbClr val="0B2E30"/>
                </a:solidFill>
                <a:ea typeface="Calibri"/>
                <a:cs typeface="Calibri"/>
              </a:endParaRPr>
            </a:p>
          </p:txBody>
        </p:sp>
        <p:sp>
          <p:nvSpPr>
            <p:cNvPr id="43" name="Text 19">
              <a:extLst>
                <a:ext uri="{FF2B5EF4-FFF2-40B4-BE49-F238E27FC236}">
                  <a16:creationId xmlns:a16="http://schemas.microsoft.com/office/drawing/2014/main" id="{C3A8E56B-4532-596B-2E41-D62F6B901A6F}"/>
                </a:ext>
              </a:extLst>
            </p:cNvPr>
            <p:cNvSpPr/>
            <p:nvPr/>
          </p:nvSpPr>
          <p:spPr>
            <a:xfrm>
              <a:off x="6656976" y="2639930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l-GR" sz="2000" b="1" noProof="0">
                  <a:solidFill>
                    <a:srgbClr val="FFFFFF"/>
                  </a:solidFill>
                  <a:ea typeface="Calibri"/>
                  <a:cs typeface="Calibri"/>
                </a:rPr>
                <a:t>6</a:t>
              </a:r>
            </a:p>
          </p:txBody>
        </p:sp>
      </p:grpSp>
      <p:sp>
        <p:nvSpPr>
          <p:cNvPr id="13" name="Text 11">
            <a:extLst>
              <a:ext uri="{FF2B5EF4-FFF2-40B4-BE49-F238E27FC236}">
                <a16:creationId xmlns:a16="http://schemas.microsoft.com/office/drawing/2014/main" id="{01B0355E-7EE8-CEFE-01F7-A4C81995814D}"/>
              </a:ext>
            </a:extLst>
          </p:cNvPr>
          <p:cNvSpPr/>
          <p:nvPr/>
        </p:nvSpPr>
        <p:spPr>
          <a:xfrm>
            <a:off x="6183811" y="449050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endParaRPr lang="el-GR" sz="20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93123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264262-831B-2A1A-34AD-234A5D30C8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6112BE2-86B7-7BDC-640C-E9FB338AAA69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D906C40-F164-3F4E-01B1-FC8B5F82DD9E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ea typeface="Calibri"/>
                <a:cs typeface="Calibri"/>
              </a:rPr>
              <a:t>6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4948C5E-51EC-9164-0D9B-E9BA409C2052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 noProof="0">
                <a:solidFill>
                  <a:srgbClr val="4C6B6D"/>
                </a:solidFill>
                <a:ea typeface="Calibri"/>
                <a:cs typeface="Calibri"/>
              </a:rPr>
              <a:t>ΠΡΑΓΜΑΤΙΚΑ ΠΑΡΑΔΕΙΓΜΑΤΑ ΕΠΙΤΥΧΙΑΣ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EF18FE6-E3AF-BA5D-8A2F-1D9658E3A6AD}"/>
              </a:ext>
            </a:extLst>
          </p:cNvPr>
          <p:cNvSpPr/>
          <p:nvPr/>
        </p:nvSpPr>
        <p:spPr>
          <a:xfrm>
            <a:off x="457200" y="86868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2800" b="1" noProof="0">
                <a:solidFill>
                  <a:srgbClr val="0B2E30"/>
                </a:solidFill>
                <a:latin typeface="Cambria"/>
                <a:ea typeface="Cambria"/>
              </a:rPr>
              <a:t>Από τη Θεωρία στην Πράξη</a:t>
            </a:r>
            <a:endParaRPr lang="el-GR" noProof="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18508770-03BD-D30B-C84F-5B8A9334AB0F}"/>
              </a:ext>
            </a:extLst>
          </p:cNvPr>
          <p:cNvSpPr/>
          <p:nvPr/>
        </p:nvSpPr>
        <p:spPr>
          <a:xfrm>
            <a:off x="457200" y="1691640"/>
            <a:ext cx="11247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6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Η Δύναμη των Παραδειγμάτων</a:t>
            </a:r>
            <a:endParaRPr lang="el-GR" noProof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BC304B91-B174-BC97-E546-BB33CC002730}"/>
              </a:ext>
            </a:extLst>
          </p:cNvPr>
          <p:cNvSpPr/>
          <p:nvPr/>
        </p:nvSpPr>
        <p:spPr>
          <a:xfrm>
            <a:off x="457200" y="2834640"/>
            <a:ext cx="3106058" cy="3291840"/>
          </a:xfrm>
          <a:prstGeom prst="roundRect">
            <a:avLst>
              <a:gd name="adj" fmla="val 2778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649E6445-1684-5473-A11B-E23FE4FC14AA}"/>
              </a:ext>
            </a:extLst>
          </p:cNvPr>
          <p:cNvSpPr/>
          <p:nvPr/>
        </p:nvSpPr>
        <p:spPr>
          <a:xfrm>
            <a:off x="187234" y="2564674"/>
            <a:ext cx="560977" cy="553720"/>
          </a:xfrm>
          <a:prstGeom prst="roundRect">
            <a:avLst>
              <a:gd name="adj" fmla="val 50909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B481594-4623-DB70-24D8-4C6D1A91B3D4}"/>
              </a:ext>
            </a:extLst>
          </p:cNvPr>
          <p:cNvSpPr/>
          <p:nvPr/>
        </p:nvSpPr>
        <p:spPr>
          <a:xfrm>
            <a:off x="746034" y="3123474"/>
            <a:ext cx="531948" cy="5392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l-GR" sz="2000" b="1" noProof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F8AFE0D-9270-101A-FB3B-AD9124407417}"/>
              </a:ext>
            </a:extLst>
          </p:cNvPr>
          <p:cNvSpPr/>
          <p:nvPr/>
        </p:nvSpPr>
        <p:spPr>
          <a:xfrm>
            <a:off x="775063" y="3466012"/>
            <a:ext cx="2470332" cy="20269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Η κοινωνική επιχειρηματικότητα δεν είναι θεωρητική άσκηση, αλλά ένα εφαρμοσμένο μοντέλο με μετρήσιμο αντίκτυπο.</a:t>
            </a: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239AC7D1-12DB-4C13-5815-B5F61204AB55}"/>
              </a:ext>
            </a:extLst>
          </p:cNvPr>
          <p:cNvSpPr/>
          <p:nvPr/>
        </p:nvSpPr>
        <p:spPr>
          <a:xfrm>
            <a:off x="4330483" y="2834640"/>
            <a:ext cx="3229429" cy="3291840"/>
          </a:xfrm>
          <a:prstGeom prst="roundRect">
            <a:avLst>
              <a:gd name="adj" fmla="val 2778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3E9168CA-2800-5B1A-3B5A-EA0699C76B79}"/>
              </a:ext>
            </a:extLst>
          </p:cNvPr>
          <p:cNvSpPr/>
          <p:nvPr/>
        </p:nvSpPr>
        <p:spPr>
          <a:xfrm>
            <a:off x="4060516" y="2564674"/>
            <a:ext cx="546462" cy="560977"/>
          </a:xfrm>
          <a:prstGeom prst="roundRect">
            <a:avLst>
              <a:gd name="adj" fmla="val 50909"/>
            </a:avLst>
          </a:prstGeom>
          <a:solidFill>
            <a:srgbClr val="00A89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B6310966-195B-5657-99BE-9C37AB2DA716}"/>
              </a:ext>
            </a:extLst>
          </p:cNvPr>
          <p:cNvSpPr/>
          <p:nvPr/>
        </p:nvSpPr>
        <p:spPr>
          <a:xfrm>
            <a:off x="4554003" y="3087189"/>
            <a:ext cx="539205" cy="5754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l-GR" sz="2000" b="1" noProof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EE53C2AB-FC05-03AE-0B92-723E1AA17687}"/>
              </a:ext>
            </a:extLst>
          </p:cNvPr>
          <p:cNvSpPr/>
          <p:nvPr/>
        </p:nvSpPr>
        <p:spPr>
          <a:xfrm>
            <a:off x="4771717" y="3531326"/>
            <a:ext cx="2346960" cy="19035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Δημιουργεί θέσεις εργασίας με αξιοπρέπεια, αμοιβή και κοινωνική ασφάλιση.</a:t>
            </a: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4559DE4C-4558-E10A-12FD-373D905B50C0}"/>
              </a:ext>
            </a:extLst>
          </p:cNvPr>
          <p:cNvSpPr/>
          <p:nvPr/>
        </p:nvSpPr>
        <p:spPr>
          <a:xfrm>
            <a:off x="8276336" y="2834640"/>
            <a:ext cx="3229429" cy="3291840"/>
          </a:xfrm>
          <a:prstGeom prst="roundRect">
            <a:avLst>
              <a:gd name="adj" fmla="val 2778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A41EFD18-7970-CD67-4B1A-5F74D4C4A234}"/>
              </a:ext>
            </a:extLst>
          </p:cNvPr>
          <p:cNvSpPr/>
          <p:nvPr/>
        </p:nvSpPr>
        <p:spPr>
          <a:xfrm>
            <a:off x="8144256" y="2571931"/>
            <a:ext cx="568234" cy="546462"/>
          </a:xfrm>
          <a:prstGeom prst="roundRect">
            <a:avLst>
              <a:gd name="adj" fmla="val 50909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0CDC61F2-B05C-D3DA-0247-C7DC4DE06B65}"/>
              </a:ext>
            </a:extLst>
          </p:cNvPr>
          <p:cNvSpPr/>
          <p:nvPr/>
        </p:nvSpPr>
        <p:spPr>
          <a:xfrm>
            <a:off x="8427285" y="3108960"/>
            <a:ext cx="575491" cy="5609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l-GR" sz="2000" b="1" noProof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8D562092-192C-0239-71DC-967D091A0ABA}"/>
              </a:ext>
            </a:extLst>
          </p:cNvPr>
          <p:cNvSpPr/>
          <p:nvPr/>
        </p:nvSpPr>
        <p:spPr>
          <a:xfrm>
            <a:off x="8601456" y="3480526"/>
            <a:ext cx="2571931" cy="20124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Καταρρίπτει στην πράξη τον μύθο της "χαμηλής παραγωγικότητας" των </a:t>
            </a:r>
            <a:r>
              <a:rPr lang="el-GR" sz="1700" b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ατόμων με αναπηρία</a:t>
            </a:r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.</a:t>
            </a: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18B1E871-A114-6558-A552-87ADEFDA542C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54908EFA-8E25-4140-4509-264E1AD243D4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>
                <a:solidFill>
                  <a:srgbClr val="4C6B6D"/>
                </a:solidFill>
                <a:ea typeface="Calibri"/>
                <a:cs typeface="Calibri"/>
              </a:rPr>
              <a:t>20</a:t>
            </a:r>
            <a:endParaRPr lang="el-GR" sz="1000" noProof="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6131E6F4-72A5-405A-B91C-9865092E5F25}"/>
              </a:ext>
            </a:extLst>
          </p:cNvPr>
          <p:cNvSpPr/>
          <p:nvPr/>
        </p:nvSpPr>
        <p:spPr>
          <a:xfrm>
            <a:off x="3382930" y="4288221"/>
            <a:ext cx="821908" cy="821908"/>
          </a:xfrm>
          <a:prstGeom prst="rightArrow">
            <a:avLst/>
          </a:prstGeom>
          <a:solidFill>
            <a:srgbClr val="77D1C2"/>
          </a:solidFill>
          <a:ln>
            <a:solidFill>
              <a:srgbClr val="77D1C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noProof="0"/>
          </a:p>
        </p:txBody>
      </p:sp>
      <p:sp>
        <p:nvSpPr>
          <p:cNvPr id="25" name="Arrow: Right 24">
            <a:extLst>
              <a:ext uri="{FF2B5EF4-FFF2-40B4-BE49-F238E27FC236}">
                <a16:creationId xmlns:a16="http://schemas.microsoft.com/office/drawing/2014/main" id="{7391F42F-2816-2DDA-0DA4-E0C7E0DB66D2}"/>
              </a:ext>
            </a:extLst>
          </p:cNvPr>
          <p:cNvSpPr/>
          <p:nvPr/>
        </p:nvSpPr>
        <p:spPr>
          <a:xfrm>
            <a:off x="7330814" y="4280963"/>
            <a:ext cx="821908" cy="821908"/>
          </a:xfrm>
          <a:prstGeom prst="rightArrow">
            <a:avLst/>
          </a:prstGeom>
          <a:solidFill>
            <a:srgbClr val="77D1C2"/>
          </a:solidFill>
          <a:ln>
            <a:solidFill>
              <a:srgbClr val="77D1C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38044035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D578D21-34F5-CC2E-6F25-F98829C92E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950FBA0-03DE-4370-10D1-B846BB168C55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1FC27C2-C32D-5BFC-9329-7ABE680C35DE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ea typeface="Calibri"/>
                <a:cs typeface="Calibri"/>
              </a:rPr>
              <a:t>6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760DB11-2873-1278-BB86-C94D61FA77BE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kern="0" spc="1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ΠΡΑΓΜΑΤΙΚΑ ΠΑΡΑΔΕΙΓΜΑΤΑ ΕΠΙΤΥΧΙΑΣ</a:t>
            </a:r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3AFF9781-83C5-DD1A-C5B4-A9C223827CC7}"/>
              </a:ext>
            </a:extLst>
          </p:cNvPr>
          <p:cNvSpPr/>
          <p:nvPr/>
        </p:nvSpPr>
        <p:spPr>
          <a:xfrm>
            <a:off x="457200" y="933995"/>
            <a:ext cx="11268891" cy="1031240"/>
          </a:xfrm>
          <a:prstGeom prst="roundRect">
            <a:avLst>
              <a:gd name="adj" fmla="val 8889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096F0EDC-654F-5D72-C79B-AEAF3829876F}"/>
              </a:ext>
            </a:extLst>
          </p:cNvPr>
          <p:cNvSpPr/>
          <p:nvPr/>
        </p:nvSpPr>
        <p:spPr>
          <a:xfrm>
            <a:off x="172720" y="1053737"/>
            <a:ext cx="777240" cy="777240"/>
          </a:xfrm>
          <a:prstGeom prst="roundRect">
            <a:avLst>
              <a:gd name="adj" fmla="val 1882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0BFA2F4A-CE14-375A-A98B-54788F5E7F6E}"/>
              </a:ext>
            </a:extLst>
          </p:cNvPr>
          <p:cNvSpPr/>
          <p:nvPr/>
        </p:nvSpPr>
        <p:spPr>
          <a:xfrm>
            <a:off x="731520" y="10972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l-GR" sz="3000" b="1" noProof="0">
              <a:solidFill>
                <a:srgbClr val="028090"/>
              </a:solidFill>
              <a:latin typeface="Cambria"/>
              <a:ea typeface="Cambria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3630754E-7B97-BA5A-0CAA-3DF84AD10B7E}"/>
              </a:ext>
            </a:extLst>
          </p:cNvPr>
          <p:cNvSpPr/>
          <p:nvPr/>
        </p:nvSpPr>
        <p:spPr>
          <a:xfrm>
            <a:off x="1415869" y="1051560"/>
            <a:ext cx="9692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21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Επίσημο Μητρώο Κοινωνικών Επιχειρήσεων</a:t>
            </a:r>
            <a:endParaRPr lang="el-GR" sz="2100" b="1" noProof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8C28621-C22E-DBBE-109B-F02D722B5A87}"/>
              </a:ext>
            </a:extLst>
          </p:cNvPr>
          <p:cNvSpPr/>
          <p:nvPr/>
        </p:nvSpPr>
        <p:spPr>
          <a:xfrm>
            <a:off x="1415869" y="1486989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Οι πρώτες εγγεγραμμένες επιχειρήσεις στην Κύπρο (Εγγραφή: 21/04/2026)</a:t>
            </a:r>
            <a:endParaRPr lang="en-US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071A8614-A90C-1B1B-9900-67655E34AF4A}"/>
              </a:ext>
            </a:extLst>
          </p:cNvPr>
          <p:cNvSpPr/>
          <p:nvPr/>
        </p:nvSpPr>
        <p:spPr>
          <a:xfrm>
            <a:off x="6270171" y="2230120"/>
            <a:ext cx="5462450" cy="1830254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2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F9DE28BA-444B-636E-751C-9435A9F1A514}"/>
              </a:ext>
            </a:extLst>
          </p:cNvPr>
          <p:cNvSpPr/>
          <p:nvPr/>
        </p:nvSpPr>
        <p:spPr>
          <a:xfrm>
            <a:off x="6515463" y="2337526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700" b="1" kern="0" spc="10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ΚΟΙΝΩΝΙΚΗ ΕΠΙΧΕΙΡΗΣΗ ΕΝΤΑΞΗΣ</a:t>
            </a:r>
            <a:endParaRPr lang="el-GR" sz="1700" b="1" kern="0" spc="100" noProof="0">
              <a:solidFill>
                <a:srgbClr val="028090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FAE7E69F-D819-4A7E-9F9A-6C8D0343A245}"/>
              </a:ext>
            </a:extLst>
          </p:cNvPr>
          <p:cNvSpPr/>
          <p:nvPr/>
        </p:nvSpPr>
        <p:spPr>
          <a:xfrm>
            <a:off x="6537234" y="2918677"/>
            <a:ext cx="219456" cy="219456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ABB1152F-0B05-C89A-BA19-4DF79318A18B}"/>
              </a:ext>
            </a:extLst>
          </p:cNvPr>
          <p:cNvSpPr/>
          <p:nvPr/>
        </p:nvSpPr>
        <p:spPr>
          <a:xfrm>
            <a:off x="6537234" y="2858153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F7364396-AB9E-5462-0B63-BA5CA58504C7}"/>
              </a:ext>
            </a:extLst>
          </p:cNvPr>
          <p:cNvSpPr/>
          <p:nvPr/>
        </p:nvSpPr>
        <p:spPr>
          <a:xfrm>
            <a:off x="6924766" y="2752779"/>
            <a:ext cx="4526280" cy="766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500" b="1">
                <a:solidFill>
                  <a:srgbClr val="0B2E30"/>
                </a:solidFill>
                <a:ea typeface="+mn-lt"/>
                <a:cs typeface="+mn-lt"/>
              </a:rPr>
              <a:t>A.K. TODOS TACOS LTD</a:t>
            </a:r>
          </a:p>
          <a:p>
            <a:endParaRPr lang="el-GR" sz="1500">
              <a:solidFill>
                <a:srgbClr val="0B2E30"/>
              </a:solidFill>
              <a:latin typeface="Calibri"/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l-GR" sz="1500" b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Κύριος</a:t>
            </a:r>
            <a:r>
              <a:rPr lang="el-GR" sz="1500" b="1">
                <a:solidFill>
                  <a:srgbClr val="0B2E30"/>
                </a:solidFill>
                <a:ea typeface="+mn-lt"/>
                <a:cs typeface="+mn-lt"/>
              </a:rPr>
              <a:t> Σκοπός:</a:t>
            </a:r>
            <a:r>
              <a:rPr lang="el-GR" sz="1500">
                <a:solidFill>
                  <a:srgbClr val="0B2E30"/>
                </a:solidFill>
                <a:ea typeface="+mn-lt"/>
                <a:cs typeface="+mn-lt"/>
              </a:rPr>
              <a:t> Απασχόληση και επαγγελματική ένταξη ατόμων στο φάσμα του αυτισμού στη καφετέρια </a:t>
            </a:r>
            <a:r>
              <a:rPr lang="el-GR" sz="1500" b="1" dirty="0" err="1">
                <a:solidFill>
                  <a:srgbClr val="0B2E30"/>
                </a:solidFill>
                <a:ea typeface="+mn-lt"/>
                <a:cs typeface="+mn-lt"/>
              </a:rPr>
              <a:t>True</a:t>
            </a:r>
            <a:r>
              <a:rPr lang="el-GR" sz="1500" b="1">
                <a:solidFill>
                  <a:srgbClr val="0B2E30"/>
                </a:solidFill>
                <a:ea typeface="+mn-lt"/>
                <a:cs typeface="+mn-lt"/>
              </a:rPr>
              <a:t> </a:t>
            </a:r>
            <a:r>
              <a:rPr lang="el-GR" sz="1500" b="1" dirty="0" err="1">
                <a:solidFill>
                  <a:srgbClr val="0B2E30"/>
                </a:solidFill>
                <a:ea typeface="+mn-lt"/>
                <a:cs typeface="+mn-lt"/>
              </a:rPr>
              <a:t>Heart</a:t>
            </a:r>
            <a:r>
              <a:rPr lang="el-GR" sz="1500" b="1">
                <a:solidFill>
                  <a:srgbClr val="0B2E30"/>
                </a:solidFill>
                <a:ea typeface="+mn-lt"/>
                <a:cs typeface="+mn-lt"/>
              </a:rPr>
              <a:t> </a:t>
            </a:r>
            <a:r>
              <a:rPr lang="el-GR" sz="1500" b="1" dirty="0" err="1">
                <a:solidFill>
                  <a:srgbClr val="0B2E30"/>
                </a:solidFill>
                <a:ea typeface="+mn-lt"/>
                <a:cs typeface="+mn-lt"/>
              </a:rPr>
              <a:t>Cafe</a:t>
            </a:r>
            <a:r>
              <a:rPr lang="el-GR" sz="1500">
                <a:solidFill>
                  <a:srgbClr val="0B2E30"/>
                </a:solidFill>
                <a:ea typeface="+mn-lt"/>
                <a:cs typeface="+mn-lt"/>
              </a:rPr>
              <a:t> (Λευκωσία).</a:t>
            </a:r>
            <a:endParaRPr lang="en-US">
              <a:ea typeface="+mn-lt"/>
              <a:cs typeface="+mn-lt"/>
            </a:endParaRP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9F4577E9-94CF-D454-8673-BB6B72045A6B}"/>
              </a:ext>
            </a:extLst>
          </p:cNvPr>
          <p:cNvSpPr/>
          <p:nvPr/>
        </p:nvSpPr>
        <p:spPr>
          <a:xfrm>
            <a:off x="443411" y="2563948"/>
            <a:ext cx="5440680" cy="3579224"/>
          </a:xfrm>
          <a:prstGeom prst="roundRect">
            <a:avLst>
              <a:gd name="adj" fmla="val 2857"/>
            </a:avLst>
          </a:prstGeom>
          <a:solidFill>
            <a:srgbClr val="02343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1E6AF678-D34B-614D-A137-AC75403F57E5}"/>
              </a:ext>
            </a:extLst>
          </p:cNvPr>
          <p:cNvSpPr/>
          <p:nvPr/>
        </p:nvSpPr>
        <p:spPr>
          <a:xfrm>
            <a:off x="703217" y="2939868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700" b="1" kern="0" spc="100">
                <a:solidFill>
                  <a:srgbClr val="02C39A"/>
                </a:solidFill>
                <a:latin typeface="Calibri"/>
                <a:ea typeface="Calibri"/>
                <a:cs typeface="Calibri"/>
              </a:rPr>
              <a:t>ΚΟΙΝΩΝΙΚΕΣ ΕΠΙΧΕΙΡΗΣΕΙΣ ΓΕΝΙΚΟΥ ΣΚΟΠΟΥ</a:t>
            </a:r>
            <a:endParaRPr lang="el-GR" sz="1700" b="1" kern="0" spc="100" noProof="0">
              <a:solidFill>
                <a:srgbClr val="02C39A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F86D3313-246A-9B29-6DFA-65460EE11B4D}"/>
              </a:ext>
            </a:extLst>
          </p:cNvPr>
          <p:cNvSpPr/>
          <p:nvPr/>
        </p:nvSpPr>
        <p:spPr>
          <a:xfrm>
            <a:off x="739503" y="4616848"/>
            <a:ext cx="219456" cy="219456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FC0F5FE2-DAEA-4114-0F84-48AA96B5EC03}"/>
              </a:ext>
            </a:extLst>
          </p:cNvPr>
          <p:cNvSpPr/>
          <p:nvPr/>
        </p:nvSpPr>
        <p:spPr>
          <a:xfrm>
            <a:off x="1068977" y="3384150"/>
            <a:ext cx="4787536" cy="6720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500" b="1">
                <a:solidFill>
                  <a:srgbClr val="E3F3F1"/>
                </a:solidFill>
                <a:ea typeface="+mn-lt"/>
                <a:cs typeface="+mn-lt"/>
              </a:rPr>
              <a:t>ΣΤΕΓΗ ΗΛΙΚΙΩΜΕΝΩΝ “ΘΑΛΠΩΡΗ” ΛΤΔ</a:t>
            </a:r>
            <a:endParaRPr lang="en-US"/>
          </a:p>
          <a:p>
            <a:endParaRPr lang="el-GR" sz="1500" b="1">
              <a:solidFill>
                <a:srgbClr val="E3F3F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l-GR" sz="1500" b="1">
                <a:solidFill>
                  <a:srgbClr val="E3F3F1"/>
                </a:solidFill>
                <a:ea typeface="+mn-lt"/>
                <a:cs typeface="+mn-lt"/>
              </a:rPr>
              <a:t>Κοινωνικός Σκοπός:</a:t>
            </a:r>
            <a:r>
              <a:rPr lang="el-GR" sz="1500">
                <a:solidFill>
                  <a:srgbClr val="E3F3F1"/>
                </a:solidFill>
                <a:ea typeface="+mn-lt"/>
                <a:cs typeface="+mn-lt"/>
              </a:rPr>
              <a:t> Παροχή εξειδικευμένης φροντίδας και στέγασης ηλικιωμένων ατόμων.</a:t>
            </a:r>
            <a:endParaRPr lang="el-GR">
              <a:ea typeface="Calibri" panose="020F0502020204030204"/>
              <a:cs typeface="Calibri" panose="020F0502020204030204"/>
            </a:endParaRPr>
          </a:p>
          <a:p>
            <a:endParaRPr lang="el-GR" sz="1500" noProof="0">
              <a:solidFill>
                <a:srgbClr val="E3F3F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31ADAEFB-15DE-DD1A-F008-F8BBB0B737AB}"/>
              </a:ext>
            </a:extLst>
          </p:cNvPr>
          <p:cNvSpPr/>
          <p:nvPr/>
        </p:nvSpPr>
        <p:spPr>
          <a:xfrm>
            <a:off x="732246" y="3407083"/>
            <a:ext cx="219456" cy="219456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00981213-62B8-0400-22A8-6D036337930D}"/>
              </a:ext>
            </a:extLst>
          </p:cNvPr>
          <p:cNvSpPr/>
          <p:nvPr/>
        </p:nvSpPr>
        <p:spPr>
          <a:xfrm>
            <a:off x="703216" y="4558501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7E3F5BFF-3692-C938-7786-B2080C216014}"/>
              </a:ext>
            </a:extLst>
          </p:cNvPr>
          <p:cNvSpPr/>
          <p:nvPr/>
        </p:nvSpPr>
        <p:spPr>
          <a:xfrm>
            <a:off x="1061719" y="4620042"/>
            <a:ext cx="4635136" cy="71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500" b="1">
                <a:solidFill>
                  <a:srgbClr val="E3F3F1"/>
                </a:solidFill>
                <a:ea typeface="+mn-lt"/>
                <a:cs typeface="+mn-lt"/>
              </a:rPr>
              <a:t>A.T.G. CIRCULAR HYDROPONICS LTD</a:t>
            </a:r>
            <a:endParaRPr lang="en-US"/>
          </a:p>
          <a:p>
            <a:endParaRPr lang="el-GR" sz="1500" b="1">
              <a:solidFill>
                <a:srgbClr val="E3F3F1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l-GR" sz="1500" b="1">
                <a:solidFill>
                  <a:srgbClr val="E3F3F1"/>
                </a:solidFill>
                <a:ea typeface="+mn-lt"/>
                <a:cs typeface="+mn-lt"/>
              </a:rPr>
              <a:t>Περιβαλλοντικός Σκοπός:</a:t>
            </a:r>
            <a:r>
              <a:rPr lang="el-GR" sz="1500">
                <a:solidFill>
                  <a:srgbClr val="E3F3F1"/>
                </a:solidFill>
                <a:ea typeface="+mn-lt"/>
                <a:cs typeface="+mn-lt"/>
              </a:rPr>
              <a:t> Βιώσιμη παραγωγή λαχανικών με τη μέθοδο της κυκλικής υδροπονίας. </a:t>
            </a:r>
            <a:endParaRPr lang="el-GR"/>
          </a:p>
          <a:p>
            <a:endParaRPr lang="el-GR" sz="1500" noProof="0">
              <a:solidFill>
                <a:srgbClr val="E3F3F1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85BD37DB-1ECA-3FB0-E884-9E76E8C58A5A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6D045DA8-F7E4-BC6A-32F0-44A139271BA9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21</a:t>
            </a:r>
            <a:endParaRPr lang="en-US" sz="100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33" name="Shape 13">
            <a:extLst>
              <a:ext uri="{FF2B5EF4-FFF2-40B4-BE49-F238E27FC236}">
                <a16:creationId xmlns:a16="http://schemas.microsoft.com/office/drawing/2014/main" id="{3CA48C73-CA29-582C-07DC-3DA0F9588FAA}"/>
              </a:ext>
            </a:extLst>
          </p:cNvPr>
          <p:cNvSpPr/>
          <p:nvPr/>
        </p:nvSpPr>
        <p:spPr>
          <a:xfrm>
            <a:off x="6270171" y="4355738"/>
            <a:ext cx="5473337" cy="1537063"/>
          </a:xfrm>
          <a:prstGeom prst="roundRect">
            <a:avLst>
              <a:gd name="adj" fmla="val 9231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87327A58-6862-9041-6DF5-40CC9F416049}"/>
              </a:ext>
            </a:extLst>
          </p:cNvPr>
          <p:cNvSpPr/>
          <p:nvPr/>
        </p:nvSpPr>
        <p:spPr>
          <a:xfrm>
            <a:off x="7230292" y="4614961"/>
            <a:ext cx="4627879" cy="9114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500">
                <a:solidFill>
                  <a:schemeClr val="bg1"/>
                </a:solidFill>
                <a:ea typeface="+mn-lt"/>
                <a:cs typeface="+mn-lt"/>
              </a:rPr>
              <a:t>Το Μητρώο αποδεικνύει ότι οι Κοινωνικές Επιχειρήσεις καλύπτουν όλο το φάσμα: από την εργασιακή ένταξη ατόμων με αυτισμό (Ένταξης), μέχρι την κοινωνική φροντίδα και την πράσινη/περιβαλλοντική επιχειρηματικότητα (Γενικού Σκοπού). </a:t>
            </a:r>
            <a:endParaRPr lang="en-US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9D2BBA9E-A26F-1745-93A4-DC2C1CBF38F1}"/>
              </a:ext>
            </a:extLst>
          </p:cNvPr>
          <p:cNvSpPr/>
          <p:nvPr/>
        </p:nvSpPr>
        <p:spPr>
          <a:xfrm>
            <a:off x="6646818" y="4570405"/>
            <a:ext cx="328312" cy="306541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D4EDA044-75FB-0715-108A-3DAAE2AB8ED3}"/>
              </a:ext>
            </a:extLst>
          </p:cNvPr>
          <p:cNvSpPr/>
          <p:nvPr/>
        </p:nvSpPr>
        <p:spPr>
          <a:xfrm>
            <a:off x="739503" y="3337124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</p:spTree>
    <p:extLst>
      <p:ext uri="{BB962C8B-B14F-4D97-AF65-F5344CB8AC3E}">
        <p14:creationId xmlns:p14="http://schemas.microsoft.com/office/powerpoint/2010/main" val="30901225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FD31FF6-C125-79D0-64E2-DB0CA405E4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1858159-E4F7-182A-CE6F-F57523A8C82F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D9F3B06-09D3-42DD-F669-5338DA719DED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ea typeface="Calibri"/>
                <a:cs typeface="Calibri"/>
              </a:rPr>
              <a:t>6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1EE57A6D-80DC-7F2D-38FD-E854E5E52E9C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300" kern="0" spc="1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ΠΡΑΓΜΑΤΙΚΑ ΠΑΡΑΔΕΙΓΜΑΤΑ ΕΠΙΤΥΧΙΑΣ</a:t>
            </a:r>
            <a:endParaRPr lang="en-US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86EE789-6306-AA15-27E4-6E217755DBF4}"/>
              </a:ext>
            </a:extLst>
          </p:cNvPr>
          <p:cNvSpPr/>
          <p:nvPr/>
        </p:nvSpPr>
        <p:spPr>
          <a:xfrm>
            <a:off x="457200" y="868680"/>
            <a:ext cx="11247120" cy="1234440"/>
          </a:xfrm>
          <a:prstGeom prst="roundRect">
            <a:avLst>
              <a:gd name="adj" fmla="val 8889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D1324E2C-55B1-7CDF-BDC0-EC751AB2D902}"/>
              </a:ext>
            </a:extLst>
          </p:cNvPr>
          <p:cNvSpPr/>
          <p:nvPr/>
        </p:nvSpPr>
        <p:spPr>
          <a:xfrm>
            <a:off x="172720" y="1053737"/>
            <a:ext cx="777240" cy="777240"/>
          </a:xfrm>
          <a:prstGeom prst="roundRect">
            <a:avLst>
              <a:gd name="adj" fmla="val 18824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513ADC6-71BE-C5DC-22B8-DC3FEDD23D86}"/>
              </a:ext>
            </a:extLst>
          </p:cNvPr>
          <p:cNvSpPr/>
          <p:nvPr/>
        </p:nvSpPr>
        <p:spPr>
          <a:xfrm>
            <a:off x="731520" y="1097280"/>
            <a:ext cx="777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l-GR" sz="3000" b="1" noProof="0">
              <a:solidFill>
                <a:srgbClr val="028090"/>
              </a:solidFill>
              <a:latin typeface="Cambria"/>
              <a:ea typeface="Cambria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0ED7D84A-0A13-D41B-F500-5462B0938B4B}"/>
              </a:ext>
            </a:extLst>
          </p:cNvPr>
          <p:cNvSpPr/>
          <p:nvPr/>
        </p:nvSpPr>
        <p:spPr>
          <a:xfrm>
            <a:off x="1415869" y="1051560"/>
            <a:ext cx="9692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2100" b="1" noProof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Case</a:t>
            </a:r>
            <a:r>
              <a:rPr lang="el-GR" sz="21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l-GR" sz="2100" b="1" noProof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Study</a:t>
            </a:r>
            <a:r>
              <a:rPr lang="el-GR" sz="21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: </a:t>
            </a:r>
            <a:r>
              <a:rPr lang="el-GR" sz="2100" b="1" noProof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True</a:t>
            </a:r>
            <a:r>
              <a:rPr lang="el-GR" sz="21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l-GR" sz="2100" b="1" noProof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Heart</a:t>
            </a:r>
            <a:r>
              <a:rPr lang="el-GR" sz="21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l-GR" sz="2100" b="1" noProof="0" err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Cafe</a:t>
            </a:r>
            <a:endParaRPr lang="el-GR" sz="2100" b="1" noProof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5251F780-5C39-9B2A-B7E0-25045E673E51}"/>
              </a:ext>
            </a:extLst>
          </p:cNvPr>
          <p:cNvSpPr/>
          <p:nvPr/>
        </p:nvSpPr>
        <p:spPr>
          <a:xfrm>
            <a:off x="1415869" y="1486989"/>
            <a:ext cx="9692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noProof="0" dirty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Μι</a:t>
            </a:r>
            <a:r>
              <a:rPr lang="el-GR" sz="1300" noProof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α π</a:t>
            </a:r>
            <a:r>
              <a:rPr lang="el-GR" sz="1300" noProof="0" dirty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ρότυ</a:t>
            </a:r>
            <a:r>
              <a:rPr lang="el-GR" sz="1300" noProof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πη </a:t>
            </a:r>
            <a:r>
              <a:rPr lang="el-GR" sz="1300" noProof="0" dirty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κοινωνική</a:t>
            </a:r>
            <a:r>
              <a:rPr lang="el-GR" sz="1300" noProof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 επ</a:t>
            </a:r>
            <a:r>
              <a:rPr lang="el-GR" sz="1300" noProof="0" dirty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ιχείρηση</a:t>
            </a:r>
            <a:r>
              <a:rPr lang="el-GR" sz="1300" noProof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l-GR" sz="130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στο</a:t>
            </a:r>
            <a:r>
              <a:rPr lang="el-GR" sz="1300" noProof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 χώρο </a:t>
            </a:r>
            <a:r>
              <a:rPr lang="el-GR" sz="1300" noProof="0" dirty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της</a:t>
            </a:r>
            <a:r>
              <a:rPr lang="el-GR" sz="1300" noProof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l-GR" sz="1300" noProof="0" dirty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εστί</a:t>
            </a:r>
            <a:r>
              <a:rPr lang="el-GR" sz="1300" noProof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α</a:t>
            </a:r>
            <a:r>
              <a:rPr lang="el-GR" sz="1300" noProof="0" dirty="0">
                <a:solidFill>
                  <a:srgbClr val="D9F0EC"/>
                </a:solidFill>
                <a:latin typeface="Calibri"/>
                <a:ea typeface="Calibri"/>
                <a:cs typeface="Calibri"/>
              </a:rPr>
              <a:t>σης</a:t>
            </a:r>
            <a:endParaRPr lang="el-GR" noProof="0"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743F0030-8093-FCB5-DDBB-8884C6A25C20}"/>
              </a:ext>
            </a:extLst>
          </p:cNvPr>
          <p:cNvSpPr/>
          <p:nvPr/>
        </p:nvSpPr>
        <p:spPr>
          <a:xfrm>
            <a:off x="471714" y="2266405"/>
            <a:ext cx="5469707" cy="2135055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/>
          <a:effectLst>
            <a:outerShdw blurRad="76200" dist="25400" dir="5400000" algn="bl" rotWithShape="0">
              <a:srgbClr val="1B3A3A">
                <a:alpha val="12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63839A2-1907-914F-A9CB-32C04CA7BF84}"/>
              </a:ext>
            </a:extLst>
          </p:cNvPr>
          <p:cNvSpPr/>
          <p:nvPr/>
        </p:nvSpPr>
        <p:spPr>
          <a:xfrm>
            <a:off x="767806" y="2286726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700" b="1" kern="0" spc="100" noProof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ΜΟΝΤΕΛΟ ΛΕΙΤΟΥΡΓΙΑΣ</a:t>
            </a: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36BAB7E6-2398-809D-E6AF-4FB0FDB611F1}"/>
              </a:ext>
            </a:extLst>
          </p:cNvPr>
          <p:cNvSpPr/>
          <p:nvPr/>
        </p:nvSpPr>
        <p:spPr>
          <a:xfrm>
            <a:off x="738777" y="2751763"/>
            <a:ext cx="219456" cy="219456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1B80EB87-2B91-D30B-4070-5EEAD534DBAD}"/>
              </a:ext>
            </a:extLst>
          </p:cNvPr>
          <p:cNvSpPr/>
          <p:nvPr/>
        </p:nvSpPr>
        <p:spPr>
          <a:xfrm>
            <a:off x="731520" y="2691239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5E1873DF-71C7-90D1-E912-1C98FC0EAA9F}"/>
              </a:ext>
            </a:extLst>
          </p:cNvPr>
          <p:cNvSpPr/>
          <p:nvPr/>
        </p:nvSpPr>
        <p:spPr>
          <a:xfrm>
            <a:off x="1133566" y="2752779"/>
            <a:ext cx="4526280" cy="7663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5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Στελεχώνεται και λειτουργεί με την ενεργή συμμετοχή ατόμων στο φάσμα του αυτισμού και με νοητική αναπηρία.</a:t>
            </a:r>
          </a:p>
        </p:txBody>
      </p:sp>
      <p:sp>
        <p:nvSpPr>
          <p:cNvPr id="15" name="Shape 13">
            <a:extLst>
              <a:ext uri="{FF2B5EF4-FFF2-40B4-BE49-F238E27FC236}">
                <a16:creationId xmlns:a16="http://schemas.microsoft.com/office/drawing/2014/main" id="{13155872-0646-B89F-9878-A8288DD8BADA}"/>
              </a:ext>
            </a:extLst>
          </p:cNvPr>
          <p:cNvSpPr/>
          <p:nvPr/>
        </p:nvSpPr>
        <p:spPr>
          <a:xfrm>
            <a:off x="738778" y="3775746"/>
            <a:ext cx="219456" cy="219456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C794F0E4-034E-02B4-E0A9-FBD32676FAB9}"/>
              </a:ext>
            </a:extLst>
          </p:cNvPr>
          <p:cNvSpPr/>
          <p:nvPr/>
        </p:nvSpPr>
        <p:spPr>
          <a:xfrm>
            <a:off x="738777" y="3715222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17" name="Text 15">
            <a:extLst>
              <a:ext uri="{FF2B5EF4-FFF2-40B4-BE49-F238E27FC236}">
                <a16:creationId xmlns:a16="http://schemas.microsoft.com/office/drawing/2014/main" id="{BD0FAF99-1E7A-08CA-943E-7CA991930134}"/>
              </a:ext>
            </a:extLst>
          </p:cNvPr>
          <p:cNvSpPr/>
          <p:nvPr/>
        </p:nvSpPr>
        <p:spPr>
          <a:xfrm>
            <a:off x="1140823" y="3617105"/>
            <a:ext cx="4519023" cy="5994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5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Παρέχει δομημένο περιβάλλον, σαφείς οδηγίες και συνεχή υποστήριξη από μέντορα εργασίας (</a:t>
            </a:r>
            <a:r>
              <a:rPr lang="el-GR" sz="1500" noProof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Job</a:t>
            </a:r>
            <a:r>
              <a:rPr lang="el-GR" sz="15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l-GR" sz="1500" noProof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Coach</a:t>
            </a:r>
            <a:r>
              <a:rPr lang="el-GR" sz="15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).</a:t>
            </a: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0AD1996B-A692-EF8B-E930-E5CD6F61BA81}"/>
              </a:ext>
            </a:extLst>
          </p:cNvPr>
          <p:cNvSpPr/>
          <p:nvPr/>
        </p:nvSpPr>
        <p:spPr>
          <a:xfrm>
            <a:off x="6256383" y="2469605"/>
            <a:ext cx="5469708" cy="2185854"/>
          </a:xfrm>
          <a:prstGeom prst="roundRect">
            <a:avLst>
              <a:gd name="adj" fmla="val 2857"/>
            </a:avLst>
          </a:prstGeom>
          <a:solidFill>
            <a:srgbClr val="02343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E2DF2CF0-2FF4-E72A-EE2C-17B0CE33F53A}"/>
              </a:ext>
            </a:extLst>
          </p:cNvPr>
          <p:cNvSpPr/>
          <p:nvPr/>
        </p:nvSpPr>
        <p:spPr>
          <a:xfrm>
            <a:off x="6537960" y="2606040"/>
            <a:ext cx="4892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700" b="1" kern="0" spc="100" noProof="0">
                <a:solidFill>
                  <a:srgbClr val="02C39A"/>
                </a:solidFill>
                <a:latin typeface="Calibri"/>
                <a:ea typeface="Calibri"/>
                <a:cs typeface="Calibri"/>
              </a:rPr>
              <a:t>ΑΠΟΤΕΛΕΣΜΑΤΑ</a:t>
            </a:r>
          </a:p>
        </p:txBody>
      </p:sp>
      <p:sp>
        <p:nvSpPr>
          <p:cNvPr id="20" name="Shape 18">
            <a:extLst>
              <a:ext uri="{FF2B5EF4-FFF2-40B4-BE49-F238E27FC236}">
                <a16:creationId xmlns:a16="http://schemas.microsoft.com/office/drawing/2014/main" id="{AA875D5B-15B1-3A78-552F-177368367929}"/>
              </a:ext>
            </a:extLst>
          </p:cNvPr>
          <p:cNvSpPr/>
          <p:nvPr/>
        </p:nvSpPr>
        <p:spPr>
          <a:xfrm>
            <a:off x="6537960" y="3136392"/>
            <a:ext cx="219456" cy="219456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A80A218B-7E99-DEB2-436B-FD5DFC1B204E}"/>
              </a:ext>
            </a:extLst>
          </p:cNvPr>
          <p:cNvSpPr/>
          <p:nvPr/>
        </p:nvSpPr>
        <p:spPr>
          <a:xfrm>
            <a:off x="6537960" y="3054096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792601F0-FDD1-2451-E06B-D77D28D15FDA}"/>
              </a:ext>
            </a:extLst>
          </p:cNvPr>
          <p:cNvSpPr/>
          <p:nvPr/>
        </p:nvSpPr>
        <p:spPr>
          <a:xfrm>
            <a:off x="6903720" y="3043065"/>
            <a:ext cx="4555308" cy="541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500" noProof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Υψηλής ποιότητας υπηρεσίες εστίασης και απόλυτη ικανοποίηση πελατών. </a:t>
            </a:r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65634538-8375-A740-12CB-61C72307B6D1}"/>
              </a:ext>
            </a:extLst>
          </p:cNvPr>
          <p:cNvSpPr/>
          <p:nvPr/>
        </p:nvSpPr>
        <p:spPr>
          <a:xfrm>
            <a:off x="6537960" y="3791712"/>
            <a:ext cx="219456" cy="219456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105F7688-B5AF-EA6A-58D8-6FD6216A1B58}"/>
              </a:ext>
            </a:extLst>
          </p:cNvPr>
          <p:cNvSpPr/>
          <p:nvPr/>
        </p:nvSpPr>
        <p:spPr>
          <a:xfrm>
            <a:off x="6537960" y="3716673"/>
            <a:ext cx="21945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02343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</a:t>
            </a:r>
            <a:endParaRPr lang="el-GR" sz="1400" noProof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D0EB15AF-4F28-9149-ED6F-B8B8B5242468}"/>
              </a:ext>
            </a:extLst>
          </p:cNvPr>
          <p:cNvSpPr/>
          <p:nvPr/>
        </p:nvSpPr>
        <p:spPr>
          <a:xfrm>
            <a:off x="6918234" y="3778214"/>
            <a:ext cx="4540794" cy="642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500" noProof="0">
                <a:solidFill>
                  <a:srgbClr val="E3F3F1"/>
                </a:solidFill>
                <a:latin typeface="Calibri"/>
                <a:ea typeface="Calibri"/>
                <a:cs typeface="Calibri"/>
              </a:rPr>
              <a:t>Οικονομική αυτονομία και δραματική αύξηση της αυτοπεποίθησης των εργαζομένων.</a:t>
            </a:r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E497B380-B9FA-D1CC-0E8F-A43E9F4EF922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6F4AAABA-A263-6C34-3FA2-F8F54B544040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22</a:t>
            </a:r>
            <a:endParaRPr lang="en-US" sz="100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33" name="Shape 13">
            <a:extLst>
              <a:ext uri="{FF2B5EF4-FFF2-40B4-BE49-F238E27FC236}">
                <a16:creationId xmlns:a16="http://schemas.microsoft.com/office/drawing/2014/main" id="{2D230CCC-CA58-EE43-6B00-7C10A303A185}"/>
              </a:ext>
            </a:extLst>
          </p:cNvPr>
          <p:cNvSpPr/>
          <p:nvPr/>
        </p:nvSpPr>
        <p:spPr>
          <a:xfrm>
            <a:off x="5820228" y="5146766"/>
            <a:ext cx="5451566" cy="1152435"/>
          </a:xfrm>
          <a:prstGeom prst="roundRect">
            <a:avLst>
              <a:gd name="adj" fmla="val 9231"/>
            </a:avLst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72C3D959-0CE4-C106-6D50-C0F8DB21D8A1}"/>
              </a:ext>
            </a:extLst>
          </p:cNvPr>
          <p:cNvSpPr/>
          <p:nvPr/>
        </p:nvSpPr>
        <p:spPr>
          <a:xfrm>
            <a:off x="6867435" y="5391475"/>
            <a:ext cx="3981994" cy="6647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500" b="1" noProof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Η αναπηρία δεν περιορίζει τη δυνατότητα προσφοράς - η έλλειψη κατάλληλων ευκαιριών είναι το μόνο εμπόδιο.  </a:t>
            </a:r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F2A90E99-5E46-6B93-7123-8EE51DFF0525}"/>
              </a:ext>
            </a:extLst>
          </p:cNvPr>
          <p:cNvSpPr/>
          <p:nvPr/>
        </p:nvSpPr>
        <p:spPr>
          <a:xfrm>
            <a:off x="6211389" y="5477547"/>
            <a:ext cx="328312" cy="306541"/>
          </a:xfrm>
          <a:prstGeom prst="ellipse">
            <a:avLst/>
          </a:prstGeom>
          <a:solidFill>
            <a:schemeClr val="tx1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1" name="Text 30">
            <a:extLst>
              <a:ext uri="{FF2B5EF4-FFF2-40B4-BE49-F238E27FC236}">
                <a16:creationId xmlns:a16="http://schemas.microsoft.com/office/drawing/2014/main" id="{640B8551-7978-E076-B6E9-4F6BD0174FFB}"/>
              </a:ext>
            </a:extLst>
          </p:cNvPr>
          <p:cNvSpPr/>
          <p:nvPr/>
        </p:nvSpPr>
        <p:spPr>
          <a:xfrm>
            <a:off x="5377543" y="6495143"/>
            <a:ext cx="5201920" cy="489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100">
                <a:solidFill>
                  <a:srgbClr val="4C6B6D"/>
                </a:solidFill>
                <a:ea typeface="+mn-lt"/>
                <a:cs typeface="+mn-lt"/>
                <a:hlinkClick r:id="rId3"/>
              </a:rPr>
              <a:t>True Heart Café</a:t>
            </a:r>
            <a:endParaRPr lang="en-US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5048E133-3E6C-A660-841B-850ED0B8023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52977" y="4511449"/>
            <a:ext cx="4116615" cy="2247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193167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75B4E2-C871-7D71-3981-0EAAE4CF00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F70C226-8537-1115-41CA-069D745C1297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1AC5FA3C-4F51-E800-B7C3-495095E8E27A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ea typeface="Calibri"/>
                <a:cs typeface="Calibri"/>
              </a:rPr>
              <a:t>7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679CE2E-97FF-22F0-220A-FC3F3AA71519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 noProof="0">
                <a:solidFill>
                  <a:srgbClr val="4C6B6D"/>
                </a:solidFill>
                <a:ea typeface="Calibri"/>
                <a:cs typeface="Calibri"/>
              </a:rPr>
              <a:t>ΚΑΤΗΓΟΡΙΕΣ ΑΝΑΠΗΡΙΑΣ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3FD636CC-21E5-0B2C-0E51-3DA519A8104F}"/>
              </a:ext>
            </a:extLst>
          </p:cNvPr>
          <p:cNvSpPr/>
          <p:nvPr/>
        </p:nvSpPr>
        <p:spPr>
          <a:xfrm>
            <a:off x="457200" y="86868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3000" b="1" noProof="0">
                <a:solidFill>
                  <a:srgbClr val="0B2E30"/>
                </a:solidFill>
                <a:latin typeface="Cambria"/>
                <a:ea typeface="Cambria"/>
              </a:rPr>
              <a:t>Αναλυτική Παρουσίαση Κατηγοριών Αναπηρίας</a:t>
            </a: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8C1D73EE-D7E5-BABF-EFD2-E4EAC324744B}"/>
              </a:ext>
            </a:extLst>
          </p:cNvPr>
          <p:cNvSpPr/>
          <p:nvPr/>
        </p:nvSpPr>
        <p:spPr>
          <a:xfrm>
            <a:off x="457200" y="1939834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22E358C6-5341-B2F2-234C-D5E7A697370D}"/>
              </a:ext>
            </a:extLst>
          </p:cNvPr>
          <p:cNvSpPr/>
          <p:nvPr/>
        </p:nvSpPr>
        <p:spPr>
          <a:xfrm>
            <a:off x="658368" y="2099854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2FB763EF-CF97-65F7-7678-9D655816CA59}"/>
              </a:ext>
            </a:extLst>
          </p:cNvPr>
          <p:cNvSpPr/>
          <p:nvPr/>
        </p:nvSpPr>
        <p:spPr>
          <a:xfrm>
            <a:off x="658368" y="209985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ea typeface="Calibri"/>
                <a:cs typeface="Calibri"/>
              </a:rPr>
              <a:t>1.</a:t>
            </a:r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FBA90FF5-C93E-C008-E5EB-B47281171F82}"/>
              </a:ext>
            </a:extLst>
          </p:cNvPr>
          <p:cNvSpPr/>
          <p:nvPr/>
        </p:nvSpPr>
        <p:spPr>
          <a:xfrm>
            <a:off x="1205411" y="1994698"/>
            <a:ext cx="42062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 noProof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Νοητική </a:t>
            </a:r>
            <a:r>
              <a:rPr lang="el-GR" sz="1400" b="1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Αναπηρία</a:t>
            </a:r>
            <a:r>
              <a:rPr lang="el-GR" sz="1400" b="1" noProof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 / Αυτισμός</a:t>
            </a: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9285505-6925-F772-7EF9-03030B922487}"/>
              </a:ext>
            </a:extLst>
          </p:cNvPr>
          <p:cNvSpPr/>
          <p:nvPr/>
        </p:nvSpPr>
        <p:spPr>
          <a:xfrm>
            <a:off x="5623560" y="1994698"/>
            <a:ext cx="58978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Ανάγκη για δομημένο περιβάλλον και σαφείς </a:t>
            </a:r>
            <a:r>
              <a:rPr lang="el-GR" sz="1400" noProof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ρουτίνες</a:t>
            </a: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.</a:t>
            </a:r>
            <a:endParaRPr lang="el-GR" sz="1400" noProof="0">
              <a:solidFill>
                <a:srgbClr val="0B2E30"/>
              </a:solidFill>
              <a:ea typeface="Calibri"/>
              <a:cs typeface="Calibri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019E6725-D63F-E7B5-94CE-248D4598248D}"/>
              </a:ext>
            </a:extLst>
          </p:cNvPr>
          <p:cNvSpPr/>
          <p:nvPr/>
        </p:nvSpPr>
        <p:spPr>
          <a:xfrm>
            <a:off x="457200" y="2706334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3" name="Shape 11">
            <a:extLst>
              <a:ext uri="{FF2B5EF4-FFF2-40B4-BE49-F238E27FC236}">
                <a16:creationId xmlns:a16="http://schemas.microsoft.com/office/drawing/2014/main" id="{A90BD788-FEFC-DD28-2D09-6B841A22027D}"/>
              </a:ext>
            </a:extLst>
          </p:cNvPr>
          <p:cNvSpPr/>
          <p:nvPr/>
        </p:nvSpPr>
        <p:spPr>
          <a:xfrm>
            <a:off x="658368" y="2866354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BFB48947-A3C5-05C8-8CE1-622B43A7459D}"/>
              </a:ext>
            </a:extLst>
          </p:cNvPr>
          <p:cNvSpPr/>
          <p:nvPr/>
        </p:nvSpPr>
        <p:spPr>
          <a:xfrm>
            <a:off x="658368" y="286635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2.</a:t>
            </a:r>
            <a:endParaRPr lang="el-GR" sz="14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3F0A34BA-B5C1-C7B2-E89E-BBA96DBBBF2D}"/>
              </a:ext>
            </a:extLst>
          </p:cNvPr>
          <p:cNvSpPr/>
          <p:nvPr/>
        </p:nvSpPr>
        <p:spPr>
          <a:xfrm>
            <a:off x="1234440" y="2811998"/>
            <a:ext cx="42062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 noProof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Ψυχική Αναπηρία</a:t>
            </a:r>
            <a:endParaRPr lang="el-GR" sz="1400" noProof="0"/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8A0DA7B4-C3FC-5F81-D736-17C400226EE4}"/>
              </a:ext>
            </a:extLst>
          </p:cNvPr>
          <p:cNvSpPr/>
          <p:nvPr/>
        </p:nvSpPr>
        <p:spPr>
          <a:xfrm>
            <a:off x="5623560" y="2761198"/>
            <a:ext cx="58978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Ανάγκη για ευέλικτο ωράριο και υποσ</a:t>
            </a:r>
            <a:r>
              <a:rPr lang="el-GR" sz="1400" noProof="0">
                <a:solidFill>
                  <a:srgbClr val="0B2E30"/>
                </a:solidFill>
                <a:ea typeface="Calibri"/>
                <a:cs typeface="Calibri"/>
              </a:rPr>
              <a:t>τηρικτικό κλίμα.</a:t>
            </a: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434B7679-3928-4942-DD4E-3DE4248D65C8}"/>
              </a:ext>
            </a:extLst>
          </p:cNvPr>
          <p:cNvSpPr/>
          <p:nvPr/>
        </p:nvSpPr>
        <p:spPr>
          <a:xfrm>
            <a:off x="486229" y="3458319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1A51F0BF-FCF2-777C-A367-C9B13A975948}"/>
              </a:ext>
            </a:extLst>
          </p:cNvPr>
          <p:cNvSpPr/>
          <p:nvPr/>
        </p:nvSpPr>
        <p:spPr>
          <a:xfrm>
            <a:off x="643854" y="3618339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F39803A-9679-48C3-4A78-0F6F472569B7}"/>
              </a:ext>
            </a:extLst>
          </p:cNvPr>
          <p:cNvSpPr/>
          <p:nvPr/>
        </p:nvSpPr>
        <p:spPr>
          <a:xfrm>
            <a:off x="643854" y="36255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3.</a:t>
            </a:r>
            <a:endParaRPr lang="el-GR" sz="14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F6742771-572C-9A72-1031-94DAB855A88A}"/>
              </a:ext>
            </a:extLst>
          </p:cNvPr>
          <p:cNvSpPr/>
          <p:nvPr/>
        </p:nvSpPr>
        <p:spPr>
          <a:xfrm>
            <a:off x="1234440" y="3563983"/>
            <a:ext cx="42062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 noProof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Κινητική / Σωματική Αναπηρία</a:t>
            </a:r>
            <a:endParaRPr lang="el-GR" sz="1400" noProof="0"/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244BA1CE-811E-95E4-3819-205473DF1395}"/>
              </a:ext>
            </a:extLst>
          </p:cNvPr>
          <p:cNvSpPr/>
          <p:nvPr/>
        </p:nvSpPr>
        <p:spPr>
          <a:xfrm>
            <a:off x="5609046" y="3513183"/>
            <a:ext cx="58978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Ανάγκη για </a:t>
            </a:r>
            <a:r>
              <a:rPr lang="el-GR" sz="1400" noProof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προσβάσιμους</a:t>
            </a: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χώρους και εργονομικές προσαρμογές.</a:t>
            </a:r>
            <a:endParaRPr lang="el-GR" sz="1400" noProof="0">
              <a:solidFill>
                <a:srgbClr val="0B2E30"/>
              </a:solidFill>
              <a:ea typeface="Calibri"/>
              <a:cs typeface="Calibri"/>
            </a:endParaRPr>
          </a:p>
        </p:txBody>
      </p:sp>
      <p:sp>
        <p:nvSpPr>
          <p:cNvPr id="22" name="Shape 20">
            <a:extLst>
              <a:ext uri="{FF2B5EF4-FFF2-40B4-BE49-F238E27FC236}">
                <a16:creationId xmlns:a16="http://schemas.microsoft.com/office/drawing/2014/main" id="{EB5B71FD-C8F7-92B0-970F-FE6F1E3307D1}"/>
              </a:ext>
            </a:extLst>
          </p:cNvPr>
          <p:cNvSpPr/>
          <p:nvPr/>
        </p:nvSpPr>
        <p:spPr>
          <a:xfrm>
            <a:off x="486228" y="4210304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3" name="Shape 21">
            <a:extLst>
              <a:ext uri="{FF2B5EF4-FFF2-40B4-BE49-F238E27FC236}">
                <a16:creationId xmlns:a16="http://schemas.microsoft.com/office/drawing/2014/main" id="{66FE4E5C-87AA-2765-03A1-CE36C510F24D}"/>
              </a:ext>
            </a:extLst>
          </p:cNvPr>
          <p:cNvSpPr/>
          <p:nvPr/>
        </p:nvSpPr>
        <p:spPr>
          <a:xfrm>
            <a:off x="629339" y="4370324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4" name="Text 22">
            <a:extLst>
              <a:ext uri="{FF2B5EF4-FFF2-40B4-BE49-F238E27FC236}">
                <a16:creationId xmlns:a16="http://schemas.microsoft.com/office/drawing/2014/main" id="{77731F2D-7424-C381-06D7-BC7F998EBB0C}"/>
              </a:ext>
            </a:extLst>
          </p:cNvPr>
          <p:cNvSpPr/>
          <p:nvPr/>
        </p:nvSpPr>
        <p:spPr>
          <a:xfrm>
            <a:off x="629339" y="437032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4α.</a:t>
            </a:r>
            <a:endParaRPr lang="el-GR" sz="14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37111FE0-496C-182C-4A32-095AAE90234B}"/>
              </a:ext>
            </a:extLst>
          </p:cNvPr>
          <p:cNvSpPr/>
          <p:nvPr/>
        </p:nvSpPr>
        <p:spPr>
          <a:xfrm>
            <a:off x="1205411" y="4265168"/>
            <a:ext cx="42062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Οπτική Αναπηρία</a:t>
            </a:r>
            <a:r>
              <a:rPr lang="el-GR" sz="1400" b="1" noProof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 (Τύφλωση / Μειωμένη Όραση)</a:t>
            </a:r>
            <a:endParaRPr lang="el-GR" sz="1400" noProof="0"/>
          </a:p>
        </p:txBody>
      </p:sp>
      <p:sp>
        <p:nvSpPr>
          <p:cNvPr id="26" name="Text 24">
            <a:extLst>
              <a:ext uri="{FF2B5EF4-FFF2-40B4-BE49-F238E27FC236}">
                <a16:creationId xmlns:a16="http://schemas.microsoft.com/office/drawing/2014/main" id="{D49D2FE3-4B12-026A-BB32-037C75267320}"/>
              </a:ext>
            </a:extLst>
          </p:cNvPr>
          <p:cNvSpPr/>
          <p:nvPr/>
        </p:nvSpPr>
        <p:spPr>
          <a:xfrm>
            <a:off x="5594531" y="4265168"/>
            <a:ext cx="58978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Ανάγκη για υποστηρικτική τεχνολογία (</a:t>
            </a:r>
            <a:r>
              <a:rPr lang="el-GR" sz="1400" noProof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Screen</a:t>
            </a: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l-GR" sz="1400" noProof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Readers</a:t>
            </a: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, </a:t>
            </a:r>
            <a:r>
              <a:rPr lang="el-GR" sz="1400" noProof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Braille</a:t>
            </a: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).</a:t>
            </a:r>
            <a:endParaRPr lang="el-GR" sz="1400" noProof="0"/>
          </a:p>
        </p:txBody>
      </p:sp>
      <p:sp>
        <p:nvSpPr>
          <p:cNvPr id="33" name="Text 31">
            <a:extLst>
              <a:ext uri="{FF2B5EF4-FFF2-40B4-BE49-F238E27FC236}">
                <a16:creationId xmlns:a16="http://schemas.microsoft.com/office/drawing/2014/main" id="{8CCFC550-4552-4A07-3E0C-5F219A4E76F0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 dirty="0" err="1"/>
          </a:p>
        </p:txBody>
      </p:sp>
      <p:sp>
        <p:nvSpPr>
          <p:cNvPr id="34" name="Text 32">
            <a:extLst>
              <a:ext uri="{FF2B5EF4-FFF2-40B4-BE49-F238E27FC236}">
                <a16:creationId xmlns:a16="http://schemas.microsoft.com/office/drawing/2014/main" id="{58B66D2B-03BA-753A-2A2C-EF1A398457C1}"/>
              </a:ext>
            </a:extLst>
          </p:cNvPr>
          <p:cNvSpPr/>
          <p:nvPr/>
        </p:nvSpPr>
        <p:spPr>
          <a:xfrm>
            <a:off x="11289066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>
                <a:solidFill>
                  <a:srgbClr val="4C6B6D"/>
                </a:solidFill>
                <a:ea typeface="Calibri"/>
                <a:cs typeface="Calibri"/>
              </a:rPr>
              <a:t>23</a:t>
            </a:r>
            <a:endParaRPr lang="el-GR" sz="1000" noProof="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35" name="Shape 25">
            <a:extLst>
              <a:ext uri="{FF2B5EF4-FFF2-40B4-BE49-F238E27FC236}">
                <a16:creationId xmlns:a16="http://schemas.microsoft.com/office/drawing/2014/main" id="{7F05BD5B-AC52-AE10-AA55-D1E969C30544}"/>
              </a:ext>
            </a:extLst>
          </p:cNvPr>
          <p:cNvSpPr/>
          <p:nvPr/>
        </p:nvSpPr>
        <p:spPr>
          <a:xfrm>
            <a:off x="486228" y="4962288"/>
            <a:ext cx="11247120" cy="667512"/>
          </a:xfrm>
          <a:prstGeom prst="roundRect">
            <a:avLst>
              <a:gd name="adj" fmla="val 10959"/>
            </a:avLst>
          </a:prstGeom>
          <a:solidFill>
            <a:srgbClr val="F4FAF9"/>
          </a:solidFill>
          <a:ln/>
        </p:spPr>
        <p:txBody>
          <a:bodyPr/>
          <a:lstStyle/>
          <a:p>
            <a:r>
              <a:rPr lang="el-GR" sz="1400" b="1" i="0" u="none" strike="noStrike" baseline="0" noProof="0">
                <a:solidFill>
                  <a:srgbClr val="FFFFFF"/>
                </a:solidFill>
                <a:latin typeface="Calibri"/>
              </a:rPr>
              <a:t>✓</a:t>
            </a:r>
            <a:endParaRPr lang="el-GR" noProof="0"/>
          </a:p>
        </p:txBody>
      </p:sp>
      <p:sp>
        <p:nvSpPr>
          <p:cNvPr id="36" name="Text 27">
            <a:extLst>
              <a:ext uri="{FF2B5EF4-FFF2-40B4-BE49-F238E27FC236}">
                <a16:creationId xmlns:a16="http://schemas.microsoft.com/office/drawing/2014/main" id="{A7C23040-06E5-34EF-3AF3-0AF8F0A59E51}"/>
              </a:ext>
            </a:extLst>
          </p:cNvPr>
          <p:cNvSpPr/>
          <p:nvPr/>
        </p:nvSpPr>
        <p:spPr>
          <a:xfrm>
            <a:off x="680139" y="6348765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l-GR" sz="1400" noProof="0"/>
          </a:p>
        </p:txBody>
      </p:sp>
      <p:sp>
        <p:nvSpPr>
          <p:cNvPr id="37" name="Text 28">
            <a:extLst>
              <a:ext uri="{FF2B5EF4-FFF2-40B4-BE49-F238E27FC236}">
                <a16:creationId xmlns:a16="http://schemas.microsoft.com/office/drawing/2014/main" id="{5607C137-2D7F-3F0A-BAE9-0231C7BBE5DF}"/>
              </a:ext>
            </a:extLst>
          </p:cNvPr>
          <p:cNvSpPr/>
          <p:nvPr/>
        </p:nvSpPr>
        <p:spPr>
          <a:xfrm>
            <a:off x="1234439" y="5017152"/>
            <a:ext cx="420624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>
                <a:solidFill>
                  <a:srgbClr val="028090"/>
                </a:solidFill>
                <a:ea typeface="Calibri"/>
                <a:cs typeface="Calibri"/>
              </a:rPr>
              <a:t>Ακουστική Αναπηρία</a:t>
            </a:r>
            <a:r>
              <a:rPr lang="el-GR" sz="1400" b="1" noProof="0">
                <a:solidFill>
                  <a:srgbClr val="028090"/>
                </a:solidFill>
                <a:ea typeface="Calibri"/>
                <a:cs typeface="Calibri"/>
              </a:rPr>
              <a:t> (Κώφωση / Βαρηκοΐα)</a:t>
            </a:r>
          </a:p>
        </p:txBody>
      </p:sp>
      <p:sp>
        <p:nvSpPr>
          <p:cNvPr id="38" name="Text 29">
            <a:extLst>
              <a:ext uri="{FF2B5EF4-FFF2-40B4-BE49-F238E27FC236}">
                <a16:creationId xmlns:a16="http://schemas.microsoft.com/office/drawing/2014/main" id="{E543EEB7-F1D6-F808-028C-FA88E270CD0B}"/>
              </a:ext>
            </a:extLst>
          </p:cNvPr>
          <p:cNvSpPr/>
          <p:nvPr/>
        </p:nvSpPr>
        <p:spPr>
          <a:xfrm>
            <a:off x="5616302" y="5017152"/>
            <a:ext cx="5897880" cy="5577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noProof="0">
                <a:solidFill>
                  <a:srgbClr val="0B2E30"/>
                </a:solidFill>
                <a:ea typeface="+mn-lt"/>
                <a:cs typeface="+mn-lt"/>
              </a:rPr>
              <a:t>Ανάγκη για οπτική επικοινωνία και </a:t>
            </a:r>
            <a:r>
              <a:rPr lang="el-GR" sz="1400" noProof="0" dirty="0" err="1">
                <a:solidFill>
                  <a:srgbClr val="0B2E30"/>
                </a:solidFill>
                <a:ea typeface="+mn-lt"/>
                <a:cs typeface="+mn-lt"/>
              </a:rPr>
              <a:t>προσβάσιμα</a:t>
            </a:r>
            <a:r>
              <a:rPr lang="el-GR" sz="1400" noProof="0">
                <a:solidFill>
                  <a:srgbClr val="0B2E30"/>
                </a:solidFill>
                <a:ea typeface="+mn-lt"/>
                <a:cs typeface="+mn-lt"/>
              </a:rPr>
              <a:t> μέσα. </a:t>
            </a:r>
          </a:p>
        </p:txBody>
      </p:sp>
      <p:sp>
        <p:nvSpPr>
          <p:cNvPr id="40" name="Shape 26">
            <a:extLst>
              <a:ext uri="{FF2B5EF4-FFF2-40B4-BE49-F238E27FC236}">
                <a16:creationId xmlns:a16="http://schemas.microsoft.com/office/drawing/2014/main" id="{5D812BAE-7A0A-09AC-1BA5-31985CC831C7}"/>
              </a:ext>
            </a:extLst>
          </p:cNvPr>
          <p:cNvSpPr/>
          <p:nvPr/>
        </p:nvSpPr>
        <p:spPr>
          <a:xfrm>
            <a:off x="629338" y="5187623"/>
            <a:ext cx="347472" cy="347472"/>
          </a:xfrm>
          <a:prstGeom prst="ellipse">
            <a:avLst/>
          </a:prstGeom>
          <a:solidFill>
            <a:srgbClr val="02C39A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41" name="Text 27">
            <a:extLst>
              <a:ext uri="{FF2B5EF4-FFF2-40B4-BE49-F238E27FC236}">
                <a16:creationId xmlns:a16="http://schemas.microsoft.com/office/drawing/2014/main" id="{0F837531-4B7B-434F-E515-3B4FFA406CA3}"/>
              </a:ext>
            </a:extLst>
          </p:cNvPr>
          <p:cNvSpPr/>
          <p:nvPr/>
        </p:nvSpPr>
        <p:spPr>
          <a:xfrm>
            <a:off x="629338" y="518762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4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4β.</a:t>
            </a:r>
            <a:endParaRPr lang="el-GR" sz="14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360078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565C53-85A4-1B2F-CC64-65C64CFF06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F7C0243-E491-B0B0-222C-02CE22469FD3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FA393BF-B3B9-F893-92A4-22AAD5ABF09C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ea typeface="Calibri"/>
                <a:cs typeface="Calibri"/>
              </a:rPr>
              <a:t>7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667CA8A-E947-8605-C923-5C6795DD5AF6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 noProof="0">
                <a:solidFill>
                  <a:srgbClr val="4C6B6D"/>
                </a:solidFill>
                <a:ea typeface="Calibri"/>
                <a:cs typeface="Calibri"/>
              </a:rPr>
              <a:t>ΚΑΤΗΓΟΡΙΕΣ ΑΝΑΠΗΡΙΑΣ</a:t>
            </a: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9F26BA8-88AC-634F-EE46-440450EBDA48}"/>
              </a:ext>
            </a:extLst>
          </p:cNvPr>
          <p:cNvSpPr/>
          <p:nvPr/>
        </p:nvSpPr>
        <p:spPr>
          <a:xfrm>
            <a:off x="457200" y="1698897"/>
            <a:ext cx="11261634" cy="416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el-GR" sz="1400" b="1" noProof="0" dirty="0">
                <a:solidFill>
                  <a:srgbClr val="0B2E30"/>
                </a:solidFill>
                <a:ea typeface="+mn-lt"/>
                <a:cs typeface="+mn-lt"/>
              </a:rPr>
              <a:t>Σκοπός του </a:t>
            </a:r>
            <a:r>
              <a:rPr lang="el-GR" sz="1400" b="1" noProof="0">
                <a:solidFill>
                  <a:srgbClr val="0B2E30"/>
                </a:solidFill>
                <a:ea typeface="+mn-lt"/>
                <a:cs typeface="+mn-lt"/>
              </a:rPr>
              <a:t>Πίνακα Καταλληλότητας:</a:t>
            </a:r>
            <a:r>
              <a:rPr lang="el-GR" sz="1400" noProof="0">
                <a:solidFill>
                  <a:srgbClr val="0B2E30"/>
                </a:solidFill>
                <a:ea typeface="+mn-lt"/>
                <a:cs typeface="+mn-lt"/>
              </a:rPr>
              <a:t> </a:t>
            </a:r>
            <a:r>
              <a:rPr lang="el-GR" sz="1400" noProof="0" dirty="0">
                <a:solidFill>
                  <a:srgbClr val="0B2E30"/>
                </a:solidFill>
                <a:ea typeface="+mn-lt"/>
                <a:cs typeface="+mn-lt"/>
              </a:rPr>
              <a:t>Εργαλείο επισκόπησης για εργοδότες, φορείς και οικογένειες. </a:t>
            </a:r>
            <a:endParaRPr lang="el-GR" sz="1400" noProof="0" dirty="0">
              <a:ea typeface="Calibri"/>
              <a:cs typeface="Calibri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322897FB-BD04-B779-09E7-DF85BAF66157}"/>
              </a:ext>
            </a:extLst>
          </p:cNvPr>
          <p:cNvSpPr/>
          <p:nvPr/>
        </p:nvSpPr>
        <p:spPr>
          <a:xfrm>
            <a:off x="682170" y="2805609"/>
            <a:ext cx="10435772" cy="2994299"/>
          </a:xfrm>
          <a:prstGeom prst="roundRect">
            <a:avLst>
              <a:gd name="adj" fmla="val 2778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8" name="Shape 6">
            <a:extLst>
              <a:ext uri="{FF2B5EF4-FFF2-40B4-BE49-F238E27FC236}">
                <a16:creationId xmlns:a16="http://schemas.microsoft.com/office/drawing/2014/main" id="{EF3CB725-76E4-2DF3-3894-2EA218CC71E5}"/>
              </a:ext>
            </a:extLst>
          </p:cNvPr>
          <p:cNvSpPr/>
          <p:nvPr/>
        </p:nvSpPr>
        <p:spPr>
          <a:xfrm>
            <a:off x="455749" y="2528389"/>
            <a:ext cx="560977" cy="553720"/>
          </a:xfrm>
          <a:prstGeom prst="roundRect">
            <a:avLst>
              <a:gd name="adj" fmla="val 50909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4250178-D0FC-B905-2B25-BD41CF287671}"/>
              </a:ext>
            </a:extLst>
          </p:cNvPr>
          <p:cNvSpPr/>
          <p:nvPr/>
        </p:nvSpPr>
        <p:spPr>
          <a:xfrm>
            <a:off x="960120" y="3371669"/>
            <a:ext cx="9848088" cy="17511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Υπόμνημα Δείκτη </a:t>
            </a:r>
            <a:r>
              <a:rPr lang="el-GR" sz="1700" b="1" noProof="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Καταλληλότητας</a:t>
            </a:r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:</a:t>
            </a:r>
          </a:p>
          <a:p>
            <a:endParaRPr lang="el-GR" sz="1700" b="1" noProof="0">
              <a:solidFill>
                <a:srgbClr val="0B2E30"/>
              </a:solidFill>
              <a:latin typeface="Calibri"/>
              <a:ea typeface="Calibri"/>
              <a:cs typeface="Calibri"/>
            </a:endParaRPr>
          </a:p>
          <a:p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●●●● (100% - Υψηλή </a:t>
            </a:r>
            <a:r>
              <a:rPr lang="el-GR" sz="1700" b="1" noProof="0" dirty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Καταλληλότητα</a:t>
            </a:r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):</a:t>
            </a:r>
            <a:r>
              <a:rPr lang="el-GR" sz="17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 Άμεση άσκηση με βασική/ελάχιστη προσαρμογή. </a:t>
            </a:r>
          </a:p>
          <a:p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●●●○ (75% - Πολύ Καλή): </a:t>
            </a:r>
            <a:r>
              <a:rPr lang="el-GR" sz="17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Απαιτεί συγκεκριμένες εργονομικές/τεχνολογικές προσαρμογές ή μέντορα εργασίας. </a:t>
            </a:r>
          </a:p>
          <a:p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●●○○ (50% - Μέτρια / Υπό Προϋποθέσεις): </a:t>
            </a:r>
            <a:r>
              <a:rPr lang="el-GR" sz="17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Απαιτεί εξειδικευμένα εργαλεία ή ευέλικτο ωράριο. </a:t>
            </a:r>
          </a:p>
          <a:p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●○○○ (25% - Περιορισμένη):</a:t>
            </a:r>
            <a:r>
              <a:rPr lang="el-GR" sz="17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 Εφικτό για συγκεκριμένα </a:t>
            </a:r>
            <a:r>
              <a:rPr lang="el-GR" sz="1700" noProof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υπο</a:t>
            </a:r>
            <a:r>
              <a:rPr lang="el-GR" sz="17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-καθήκοντα. </a:t>
            </a: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BA100B5-EBE7-00D2-C645-426DBD95D874}"/>
              </a:ext>
            </a:extLst>
          </p:cNvPr>
          <p:cNvSpPr/>
          <p:nvPr/>
        </p:nvSpPr>
        <p:spPr>
          <a:xfrm>
            <a:off x="731520" y="4251960"/>
            <a:ext cx="3108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endParaRPr lang="el-GR" sz="1400" noProof="0">
              <a:solidFill>
                <a:srgbClr val="4C6B6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4F5AA132-B4DC-C7BB-BFDC-B5E5908680FC}"/>
              </a:ext>
            </a:extLst>
          </p:cNvPr>
          <p:cNvSpPr/>
          <p:nvPr/>
        </p:nvSpPr>
        <p:spPr>
          <a:xfrm>
            <a:off x="4554003" y="3087189"/>
            <a:ext cx="539205" cy="5754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endParaRPr lang="el-GR" sz="2000" noProof="0">
              <a:latin typeface="Calibri"/>
              <a:ea typeface="Calibri"/>
              <a:cs typeface="Calibri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4F843605-0020-1EF9-8CB4-E2720C8F9995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 dirty="0" err="1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EB54F560-8A2B-6796-A262-CC5D50D3D50A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>
                <a:solidFill>
                  <a:srgbClr val="4C6B6D"/>
                </a:solidFill>
                <a:ea typeface="Calibri"/>
                <a:cs typeface="Calibri"/>
              </a:rPr>
              <a:t>24</a:t>
            </a:r>
            <a:endParaRPr lang="el-GR" sz="1000" noProof="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24" name="Text 3">
            <a:extLst>
              <a:ext uri="{FF2B5EF4-FFF2-40B4-BE49-F238E27FC236}">
                <a16:creationId xmlns:a16="http://schemas.microsoft.com/office/drawing/2014/main" id="{63FAFA28-7BA3-F295-FCB5-1C0C185E4C1D}"/>
              </a:ext>
            </a:extLst>
          </p:cNvPr>
          <p:cNvSpPr/>
          <p:nvPr/>
        </p:nvSpPr>
        <p:spPr>
          <a:xfrm>
            <a:off x="457200" y="774337"/>
            <a:ext cx="11430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2800" b="1" noProof="0">
                <a:solidFill>
                  <a:srgbClr val="0B2E30"/>
                </a:solidFill>
                <a:latin typeface="Cambria"/>
                <a:ea typeface="Cambria"/>
              </a:rPr>
              <a:t>Πίνακας </a:t>
            </a:r>
            <a:r>
              <a:rPr lang="el-GR" sz="2800" b="1" noProof="0" dirty="0" err="1">
                <a:solidFill>
                  <a:srgbClr val="0B2E30"/>
                </a:solidFill>
                <a:latin typeface="Cambria"/>
                <a:ea typeface="Cambria"/>
              </a:rPr>
              <a:t>Καταλληλότητας</a:t>
            </a:r>
            <a:r>
              <a:rPr lang="el-GR" sz="2800" b="1" noProof="0">
                <a:solidFill>
                  <a:srgbClr val="0B2E30"/>
                </a:solidFill>
                <a:latin typeface="Cambria"/>
                <a:ea typeface="Cambria"/>
              </a:rPr>
              <a:t> Επαγγελμάτων ανά Κατηγορία Αναπηρίας</a:t>
            </a:r>
            <a:endParaRPr lang="el-GR" noProof="0"/>
          </a:p>
        </p:txBody>
      </p:sp>
    </p:spTree>
    <p:extLst>
      <p:ext uri="{BB962C8B-B14F-4D97-AF65-F5344CB8AC3E}">
        <p14:creationId xmlns:p14="http://schemas.microsoft.com/office/powerpoint/2010/main" val="220650583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134E30A-179E-DA2B-A49B-9FC5C53A2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20">
            <a:extLst>
              <a:ext uri="{FF2B5EF4-FFF2-40B4-BE49-F238E27FC236}">
                <a16:creationId xmlns:a16="http://schemas.microsoft.com/office/drawing/2014/main" id="{DA9EA3F9-36AD-9F57-39EE-A7FA1FB28624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 dirty="0" err="1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728C1A12-7416-FAA3-EA6F-27E2FC6DF20F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>
                <a:solidFill>
                  <a:srgbClr val="4C6B6D"/>
                </a:solidFill>
                <a:ea typeface="Calibri"/>
                <a:cs typeface="Calibri"/>
              </a:rPr>
              <a:t>25</a:t>
            </a:r>
            <a:endParaRPr lang="el-GR" sz="1000" noProof="0">
              <a:solidFill>
                <a:srgbClr val="4C6B6D"/>
              </a:solidFill>
              <a:ea typeface="Calibri"/>
              <a:cs typeface="Calibri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3913A136-0D4C-9C07-3C57-8CDB649AD7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59105"/>
              </p:ext>
            </p:extLst>
          </p:nvPr>
        </p:nvGraphicFramePr>
        <p:xfrm>
          <a:off x="449942" y="478971"/>
          <a:ext cx="11303152" cy="5897833"/>
        </p:xfrm>
        <a:graphic>
          <a:graphicData uri="http://schemas.openxmlformats.org/drawingml/2006/table">
            <a:tbl>
              <a:tblPr firstRow="1" bandRow="1">
                <a:tableStyleId>{68D230F3-CF80-4859-8CE7-A43EE81993B5}</a:tableStyleId>
              </a:tblPr>
              <a:tblGrid>
                <a:gridCol w="2399232">
                  <a:extLst>
                    <a:ext uri="{9D8B030D-6E8A-4147-A177-3AD203B41FA5}">
                      <a16:colId xmlns:a16="http://schemas.microsoft.com/office/drawing/2014/main" val="531450"/>
                    </a:ext>
                  </a:extLst>
                </a:gridCol>
                <a:gridCol w="1780784">
                  <a:extLst>
                    <a:ext uri="{9D8B030D-6E8A-4147-A177-3AD203B41FA5}">
                      <a16:colId xmlns:a16="http://schemas.microsoft.com/office/drawing/2014/main" val="771831183"/>
                    </a:ext>
                  </a:extLst>
                </a:gridCol>
                <a:gridCol w="1780784">
                  <a:extLst>
                    <a:ext uri="{9D8B030D-6E8A-4147-A177-3AD203B41FA5}">
                      <a16:colId xmlns:a16="http://schemas.microsoft.com/office/drawing/2014/main" val="1214884925"/>
                    </a:ext>
                  </a:extLst>
                </a:gridCol>
                <a:gridCol w="1780784">
                  <a:extLst>
                    <a:ext uri="{9D8B030D-6E8A-4147-A177-3AD203B41FA5}">
                      <a16:colId xmlns:a16="http://schemas.microsoft.com/office/drawing/2014/main" val="3593057749"/>
                    </a:ext>
                  </a:extLst>
                </a:gridCol>
                <a:gridCol w="1780784">
                  <a:extLst>
                    <a:ext uri="{9D8B030D-6E8A-4147-A177-3AD203B41FA5}">
                      <a16:colId xmlns:a16="http://schemas.microsoft.com/office/drawing/2014/main" val="770031116"/>
                    </a:ext>
                  </a:extLst>
                </a:gridCol>
                <a:gridCol w="1780784">
                  <a:extLst>
                    <a:ext uri="{9D8B030D-6E8A-4147-A177-3AD203B41FA5}">
                      <a16:colId xmlns:a16="http://schemas.microsoft.com/office/drawing/2014/main" val="948256300"/>
                    </a:ext>
                  </a:extLst>
                </a:gridCol>
              </a:tblGrid>
              <a:tr h="62645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600" u="none" strike="noStrike" noProof="0" dirty="0"/>
                        <a:t>Επάγγελμα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600" u="none" strike="noStrike" noProof="0" dirty="0"/>
                        <a:t>1. Νοητική / Αυτισμός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600" u="none" strike="noStrike" noProof="0" dirty="0"/>
                        <a:t>2. Ψυχική Αναπηρία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600" u="none" strike="noStrike" noProof="0" dirty="0"/>
                        <a:t>3. Κινητική Αναπηρία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600" u="none" strike="noStrike" noProof="0" dirty="0"/>
                        <a:t>4α. Οπτική Αναπηρία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600" u="none" strike="noStrike" noProof="0" dirty="0"/>
                        <a:t>4β. Ακουστική Αναπηρία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837240"/>
                  </a:ext>
                </a:extLst>
              </a:tr>
              <a:tr h="458381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/>
                        <a:t> Επιπλοποιία / Ξυλουργικά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/>
                        <a:t>●●○○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/>
                        <a:t>●●○○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/>
                        <a:t>●●○○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/>
                        <a:t>●○○○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/>
                        <a:t>●●●●</a:t>
                      </a:r>
                      <a:endParaRPr lang="el-G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0237013"/>
                  </a:ext>
                </a:extLst>
              </a:tr>
              <a:tr h="565336"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/>
                        <a:t>Λιανικές Πωλήσεις &amp; </a:t>
                      </a:r>
                      <a:r>
                        <a:rPr lang="el-GR" sz="1400" u="none" strike="noStrike" noProof="0" dirty="0" err="1"/>
                        <a:t>Pet</a:t>
                      </a:r>
                      <a:r>
                        <a:rPr lang="el-GR" sz="1400" u="none" strike="noStrike" noProof="0" dirty="0"/>
                        <a:t> </a:t>
                      </a:r>
                      <a:r>
                        <a:rPr lang="el-GR" sz="1400" u="none" strike="noStrike" noProof="0" dirty="0" err="1"/>
                        <a:t>Shop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/>
                        <a:t>●●●○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/>
                        <a:t>●●●○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●●○○</a:t>
                      </a:r>
                      <a:endParaRPr lang="el-GR" sz="1400" noProof="0" dirty="0">
                        <a:solidFill>
                          <a:srgbClr val="00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935287"/>
                  </a:ext>
                </a:extLst>
              </a:tr>
              <a:tr h="45838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400" u="none" strike="noStrike" noProof="0" dirty="0"/>
                        <a:t>Λειτουργίες Αποθήκης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●○○○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  <a:endParaRPr lang="el-G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7171528"/>
                  </a:ext>
                </a:extLst>
              </a:tr>
              <a:tr h="45838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400" u="none" strike="noStrike" noProof="0" dirty="0"/>
                        <a:t>Εστίαση / Μαγείρεμα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●●○○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  <a:endParaRPr lang="el-G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095860"/>
                  </a:ext>
                </a:extLst>
              </a:tr>
              <a:tr h="64173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400" u="none" strike="noStrike" noProof="0" dirty="0"/>
                        <a:t>Τεχνική Υποστήριξη Η/Υ &amp; Προγραμματισμός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●○○○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●●○○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666450"/>
                  </a:ext>
                </a:extLst>
              </a:tr>
              <a:tr h="473660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400" u="none" strike="noStrike" noProof="0" dirty="0"/>
                        <a:t>Αρχιτεκτονική &amp; Μηχανικοί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●○○○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●●○○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  <a:endParaRPr lang="el-G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7081"/>
                  </a:ext>
                </a:extLst>
              </a:tr>
              <a:tr h="64173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400" u="none" strike="noStrike" noProof="0" dirty="0"/>
                        <a:t>Διαχείριση Γραφείου / Γραμματεία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  <a:endParaRPr lang="el-G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850939"/>
                  </a:ext>
                </a:extLst>
              </a:tr>
              <a:tr h="45838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400" u="none" strike="noStrike" noProof="0" dirty="0"/>
                        <a:t>Εκπαιδευτικοί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●○○○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5966425"/>
                  </a:ext>
                </a:extLst>
              </a:tr>
              <a:tr h="45838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400" u="none" strike="noStrike" noProof="0" dirty="0"/>
                        <a:t>Παραϊατρικά Επαγγέλματα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●○○○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●●○○ 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  <a:endParaRPr lang="el-G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1737777"/>
                  </a:ext>
                </a:extLst>
              </a:tr>
              <a:tr h="657013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l-GR" sz="1400" u="none" strike="noStrike" noProof="0" dirty="0"/>
                        <a:t>Εικαστικά &amp; Γραφικές Τέχνες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●●●○</a:t>
                      </a:r>
                      <a:endParaRPr lang="el-GR" sz="1400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l-GR" sz="1400" u="none" strike="noStrike" noProof="0" dirty="0">
                          <a:solidFill>
                            <a:srgbClr val="000000"/>
                          </a:solidFill>
                        </a:rPr>
                        <a:t>●●●●</a:t>
                      </a:r>
                      <a:endParaRPr lang="el-GR" sz="1400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607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05437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ABB958-EED9-9437-B626-F331C0212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3C11210-A2DA-7451-45A6-A6B704425D36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97BBF1E-0DA2-D4DA-BAA0-1CCE14B32EE7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ea typeface="Calibri"/>
                <a:cs typeface="Calibri"/>
              </a:rPr>
              <a:t>7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C2ED217-20AD-BE8A-EA10-557CFD5BAD3E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>
                <a:solidFill>
                  <a:srgbClr val="4C6B6D"/>
                </a:solidFill>
                <a:ea typeface="Calibri"/>
                <a:cs typeface="Calibri"/>
              </a:rPr>
              <a:t>ΑΝΑΛΥΤΙΚΗ ΠΑΡΟΥΣΙΑΣΗ ΤΩΝ 10 ΕΠΑΓΓΕΛΜΑΤΩΝ</a:t>
            </a: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C55A90B9-4817-7E26-641F-A4F604ED5893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2105F9D6-4ACA-C4AA-4236-E4F273F4284A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26</a:t>
            </a:r>
            <a:endParaRPr lang="en-US" sz="100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F31C6D6-B77F-88F2-677A-DAF51799B39F}"/>
              </a:ext>
            </a:extLst>
          </p:cNvPr>
          <p:cNvSpPr/>
          <p:nvPr/>
        </p:nvSpPr>
        <p:spPr>
          <a:xfrm>
            <a:off x="420914" y="885371"/>
            <a:ext cx="11050451" cy="1655356"/>
          </a:xfrm>
          <a:prstGeom prst="roundRect">
            <a:avLst>
              <a:gd name="adj" fmla="val 5405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42492358-1A66-CF8D-73D1-4ABE454F2618}"/>
              </a:ext>
            </a:extLst>
          </p:cNvPr>
          <p:cNvSpPr/>
          <p:nvPr/>
        </p:nvSpPr>
        <p:spPr>
          <a:xfrm>
            <a:off x="420914" y="2786742"/>
            <a:ext cx="11050451" cy="1648098"/>
          </a:xfrm>
          <a:prstGeom prst="roundRect">
            <a:avLst>
              <a:gd name="adj" fmla="val 5405"/>
            </a:avLst>
          </a:prstGeom>
          <a:solidFill>
            <a:srgbClr val="A7E8DD"/>
          </a:solidFill>
          <a:ln w="12700">
            <a:solidFill>
              <a:srgbClr val="D7E9E6"/>
            </a:solidFill>
            <a:prstDash val="solid"/>
          </a:ln>
        </p:spPr>
        <p:txBody>
          <a:bodyPr lIns="91440" tIns="45720" rIns="91440" bIns="45720" anchor="t"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FEAA65-B9A6-22E9-EF1A-5FD1F6EAB5E1}"/>
              </a:ext>
            </a:extLst>
          </p:cNvPr>
          <p:cNvSpPr txBox="1"/>
          <p:nvPr/>
        </p:nvSpPr>
        <p:spPr>
          <a:xfrm>
            <a:off x="562223" y="936897"/>
            <a:ext cx="10755770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b="1"/>
              <a:t>Επιπλοποιία &amp; Ξυλουργικές Εργασίες</a:t>
            </a:r>
            <a:endParaRPr lang="el-GR" b="1">
              <a:ea typeface="Calibri"/>
              <a:cs typeface="Calibri"/>
            </a:endParaRPr>
          </a:p>
          <a:p>
            <a:r>
              <a:rPr lang="el-GR" sz="1600" b="1">
                <a:ea typeface="+mn-lt"/>
                <a:cs typeface="+mn-lt"/>
              </a:rPr>
              <a:t>Κατάλληλες Κατηγορίες:</a:t>
            </a:r>
            <a:r>
              <a:rPr lang="el-GR" sz="1600">
                <a:ea typeface="+mn-lt"/>
                <a:cs typeface="+mn-lt"/>
              </a:rPr>
              <a:t> </a:t>
            </a:r>
            <a:r>
              <a:rPr lang="el-GR" sz="1550">
                <a:ea typeface="+mn-lt"/>
                <a:cs typeface="+mn-lt"/>
              </a:rPr>
              <a:t>Ακουστική Αναπηρία (100%), Νοητική Αναπηρία / Αυτισμός (με επίβλεψη), Ψυχική Αναπηρία.</a:t>
            </a:r>
            <a:r>
              <a:rPr lang="el-GR" sz="1600">
                <a:ea typeface="+mn-lt"/>
                <a:cs typeface="+mn-lt"/>
              </a:rPr>
              <a:t> </a:t>
            </a:r>
          </a:p>
          <a:p>
            <a:r>
              <a:rPr lang="el-GR" sz="1600" b="1">
                <a:ea typeface="+mn-lt"/>
                <a:cs typeface="+mn-lt"/>
              </a:rPr>
              <a:t>Προσαρμογές: </a:t>
            </a:r>
            <a:endParaRPr lang="el-GR" sz="1600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l-GR" sz="1600">
                <a:ea typeface="+mn-lt"/>
                <a:cs typeface="+mn-lt"/>
              </a:rPr>
              <a:t>Οπτικά σήματα ασφαλείας (φωτεινοί σηματοδότες αντί για σειρήνες). </a:t>
            </a:r>
          </a:p>
          <a:p>
            <a:pPr marL="285750" indent="-285750">
              <a:buFont typeface="Arial"/>
              <a:buChar char="•"/>
            </a:pPr>
            <a:r>
              <a:rPr lang="el-GR" sz="1600">
                <a:ea typeface="+mn-lt"/>
                <a:cs typeface="+mn-lt"/>
              </a:rPr>
              <a:t>Σαφής σταθμός εργασίας και τυποποιημένες διαδικασίες συναρμολόγησης. </a:t>
            </a:r>
          </a:p>
          <a:p>
            <a:r>
              <a:rPr lang="el-GR" sz="1600" b="1">
                <a:ea typeface="+mn-lt"/>
                <a:cs typeface="+mn-lt"/>
              </a:rPr>
              <a:t>Προοπτική </a:t>
            </a:r>
            <a:r>
              <a:rPr lang="el-GR" sz="1600" b="1" err="1">
                <a:ea typeface="+mn-lt"/>
                <a:cs typeface="+mn-lt"/>
              </a:rPr>
              <a:t>Κοιν.Επ</a:t>
            </a:r>
            <a:r>
              <a:rPr lang="el-GR" sz="1600" b="1">
                <a:ea typeface="+mn-lt"/>
                <a:cs typeface="+mn-lt"/>
              </a:rPr>
              <a:t>.:</a:t>
            </a:r>
            <a:r>
              <a:rPr lang="el-GR" sz="1600">
                <a:ea typeface="+mn-lt"/>
                <a:cs typeface="+mn-lt"/>
              </a:rPr>
              <a:t> Παραγωγή χειροποίητων ξύλινων αντικειμένων, οικολογικών παιχνιδιών και αναπαλαίωση επίπλων.</a:t>
            </a: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D63F03B6-C363-B37B-6644-619AC110AD98}"/>
              </a:ext>
            </a:extLst>
          </p:cNvPr>
          <p:cNvSpPr txBox="1"/>
          <p:nvPr/>
        </p:nvSpPr>
        <p:spPr>
          <a:xfrm>
            <a:off x="562223" y="2901502"/>
            <a:ext cx="10951154" cy="141577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600" b="1" dirty="0"/>
              <a:t>Λειτουργίες Λιανικών Πωλήσεων &amp; </a:t>
            </a:r>
            <a:r>
              <a:rPr lang="el-GR" sz="1600" b="1" dirty="0" err="1"/>
              <a:t>Pet</a:t>
            </a:r>
            <a:r>
              <a:rPr lang="el-GR" sz="1600" b="1" dirty="0"/>
              <a:t> </a:t>
            </a:r>
            <a:r>
              <a:rPr lang="el-GR" sz="1600" b="1" dirty="0" err="1"/>
              <a:t>Shop</a:t>
            </a:r>
            <a:endParaRPr lang="en-US" sz="1600" dirty="0"/>
          </a:p>
          <a:p>
            <a:r>
              <a:rPr lang="el-GR" sz="1400" b="1" dirty="0">
                <a:ea typeface="+mn-lt"/>
                <a:cs typeface="+mn-lt"/>
              </a:rPr>
              <a:t>Κατάλληλες Κατηγορίες:</a:t>
            </a:r>
            <a:r>
              <a:rPr lang="el-GR" sz="1400" dirty="0">
                <a:ea typeface="+mn-lt"/>
                <a:cs typeface="+mn-lt"/>
              </a:rPr>
              <a:t> Ακουστική Αναπηρία (100%), Νοητική Αναπηρία / Αυτισμός (75%), Κινητική Αναπηρία (75%), Ψυχική (75%). </a:t>
            </a:r>
            <a:endParaRPr lang="el-GR" sz="1400" dirty="0">
              <a:ea typeface="Calibri"/>
              <a:cs typeface="Calibri"/>
            </a:endParaRPr>
          </a:p>
          <a:p>
            <a:r>
              <a:rPr lang="el-GR" sz="1400" b="1" dirty="0">
                <a:ea typeface="+mn-lt"/>
                <a:cs typeface="+mn-lt"/>
              </a:rPr>
              <a:t>Προσαρμογές:</a:t>
            </a:r>
            <a:endParaRPr lang="el-GR" sz="1400" dirty="0">
              <a:ea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l-GR" sz="1400" dirty="0">
                <a:ea typeface="+mn-lt"/>
                <a:cs typeface="+mn-lt"/>
              </a:rPr>
              <a:t>Ταμεία με οθόνες αφής και γραμμωτό κώδικα (</a:t>
            </a:r>
            <a:r>
              <a:rPr lang="el-GR" sz="1400" dirty="0" err="1">
                <a:ea typeface="+mn-lt"/>
                <a:cs typeface="+mn-lt"/>
              </a:rPr>
              <a:t>Barcode</a:t>
            </a:r>
            <a:r>
              <a:rPr lang="el-GR" sz="1400" dirty="0">
                <a:ea typeface="+mn-lt"/>
                <a:cs typeface="+mn-lt"/>
              </a:rPr>
              <a:t> </a:t>
            </a:r>
            <a:r>
              <a:rPr lang="el-GR" sz="1400" dirty="0" err="1">
                <a:ea typeface="+mn-lt"/>
                <a:cs typeface="+mn-lt"/>
              </a:rPr>
              <a:t>scanners</a:t>
            </a:r>
            <a:r>
              <a:rPr lang="el-GR" sz="1400" dirty="0">
                <a:ea typeface="+mn-lt"/>
                <a:cs typeface="+mn-lt"/>
              </a:rPr>
              <a:t>). </a:t>
            </a:r>
            <a:endParaRPr lang="el-GR" sz="1400" dirty="0">
              <a:ea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l-GR" sz="1400" dirty="0">
                <a:ea typeface="+mn-lt"/>
                <a:cs typeface="+mn-lt"/>
              </a:rPr>
              <a:t>Φροντίδα ζώων σε </a:t>
            </a:r>
            <a:r>
              <a:rPr lang="el-GR" sz="1400" dirty="0" err="1">
                <a:ea typeface="+mn-lt"/>
                <a:cs typeface="+mn-lt"/>
              </a:rPr>
              <a:t>Pet</a:t>
            </a:r>
            <a:r>
              <a:rPr lang="el-GR" sz="1400" dirty="0">
                <a:ea typeface="+mn-lt"/>
                <a:cs typeface="+mn-lt"/>
              </a:rPr>
              <a:t> </a:t>
            </a:r>
            <a:r>
              <a:rPr lang="el-GR" sz="1400" dirty="0" err="1">
                <a:ea typeface="+mn-lt"/>
                <a:cs typeface="+mn-lt"/>
              </a:rPr>
              <a:t>Shop</a:t>
            </a:r>
            <a:r>
              <a:rPr lang="el-GR" sz="1400" dirty="0">
                <a:ea typeface="+mn-lt"/>
                <a:cs typeface="+mn-lt"/>
              </a:rPr>
              <a:t> – εξαιρετικά θεραπευτικό περιβάλλον για άτομα με αυτισμό/ψυχική αναπηρία. </a:t>
            </a:r>
            <a:endParaRPr lang="el-GR" sz="1400" dirty="0">
              <a:ea typeface="Calibri"/>
              <a:cs typeface="Calibri"/>
            </a:endParaRPr>
          </a:p>
          <a:p>
            <a:r>
              <a:rPr lang="el-GR" sz="1400" b="1" dirty="0">
                <a:ea typeface="+mn-lt"/>
                <a:cs typeface="+mn-lt"/>
              </a:rPr>
              <a:t>Προοπτική </a:t>
            </a:r>
            <a:r>
              <a:rPr lang="el-GR" sz="1400" b="1" dirty="0" err="1">
                <a:ea typeface="+mn-lt"/>
                <a:cs typeface="+mn-lt"/>
              </a:rPr>
              <a:t>Κοιν.Επ</a:t>
            </a:r>
            <a:r>
              <a:rPr lang="el-GR" sz="1400" b="1" dirty="0">
                <a:ea typeface="+mn-lt"/>
                <a:cs typeface="+mn-lt"/>
              </a:rPr>
              <a:t>.:</a:t>
            </a:r>
            <a:r>
              <a:rPr lang="el-GR" sz="1400" dirty="0">
                <a:ea typeface="+mn-lt"/>
                <a:cs typeface="+mn-lt"/>
              </a:rPr>
              <a:t> Κοινωνικά παντοπωλεία, καταστήματα προϊόντων </a:t>
            </a:r>
            <a:r>
              <a:rPr lang="el-GR" sz="1400" dirty="0" err="1">
                <a:ea typeface="+mn-lt"/>
                <a:cs typeface="+mn-lt"/>
              </a:rPr>
              <a:t>Pet</a:t>
            </a:r>
            <a:r>
              <a:rPr lang="el-GR" sz="1400" dirty="0">
                <a:ea typeface="+mn-lt"/>
                <a:cs typeface="+mn-lt"/>
              </a:rPr>
              <a:t>, </a:t>
            </a:r>
            <a:r>
              <a:rPr lang="el-GR" sz="1400" dirty="0" err="1">
                <a:ea typeface="+mn-lt"/>
                <a:cs typeface="+mn-lt"/>
              </a:rPr>
              <a:t>boutiques</a:t>
            </a:r>
            <a:r>
              <a:rPr lang="el-GR" sz="1400" dirty="0">
                <a:ea typeface="+mn-lt"/>
                <a:cs typeface="+mn-lt"/>
              </a:rPr>
              <a:t> χειροτεχνίας.</a:t>
            </a:r>
            <a:endParaRPr lang="el-GR" sz="14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C1447EFB-6234-006D-4635-52B436DC046C}"/>
              </a:ext>
            </a:extLst>
          </p:cNvPr>
          <p:cNvSpPr/>
          <p:nvPr/>
        </p:nvSpPr>
        <p:spPr>
          <a:xfrm>
            <a:off x="423818" y="4627881"/>
            <a:ext cx="11033759" cy="1751874"/>
          </a:xfrm>
          <a:prstGeom prst="roundRect">
            <a:avLst>
              <a:gd name="adj" fmla="val 6316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1F0F320B-C090-4F34-A8CC-3003E11A9F56}"/>
              </a:ext>
            </a:extLst>
          </p:cNvPr>
          <p:cNvSpPr txBox="1"/>
          <p:nvPr/>
        </p:nvSpPr>
        <p:spPr>
          <a:xfrm>
            <a:off x="511421" y="4703352"/>
            <a:ext cx="10755770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b="1">
                <a:solidFill>
                  <a:schemeClr val="bg1"/>
                </a:solidFill>
              </a:rPr>
              <a:t>Λειτουργίες Αποθήκης &amp; Βοηθός Μεταφορών</a:t>
            </a:r>
            <a:endParaRPr lang="en-US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l-GR" sz="1600" b="1">
                <a:solidFill>
                  <a:schemeClr val="bg1"/>
                </a:solidFill>
              </a:rPr>
              <a:t>Κατάλληλες</a:t>
            </a:r>
            <a:r>
              <a:rPr lang="el-GR" sz="1600" b="1">
                <a:solidFill>
                  <a:schemeClr val="bg1"/>
                </a:solidFill>
                <a:ea typeface="+mn-lt"/>
                <a:cs typeface="+mn-lt"/>
              </a:rPr>
              <a:t> Κατηγορίες:</a:t>
            </a: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l-GR" sz="1550">
                <a:solidFill>
                  <a:schemeClr val="bg1"/>
                </a:solidFill>
                <a:ea typeface="+mn-lt"/>
                <a:cs typeface="+mn-lt"/>
              </a:rPr>
              <a:t>Ακουστική Αναπηρία (100%), Νοητική / Αυτισμός (75%), Ψυχική Αναπηρία (75%). </a:t>
            </a:r>
            <a:endParaRPr lang="el-GR" sz="155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l-GR" sz="1600" b="1">
                <a:solidFill>
                  <a:schemeClr val="bg1"/>
                </a:solidFill>
                <a:ea typeface="+mn-lt"/>
                <a:cs typeface="+mn-lt"/>
              </a:rPr>
              <a:t>Προσαρμογές:</a:t>
            </a:r>
            <a:endParaRPr lang="el-GR" sz="1600">
              <a:solidFill>
                <a:schemeClr val="bg1"/>
              </a:solidFill>
              <a:ea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Χρήση φορητών τερματικών </a:t>
            </a:r>
            <a:r>
              <a:rPr lang="el-GR" sz="1600" err="1">
                <a:solidFill>
                  <a:schemeClr val="bg1"/>
                </a:solidFill>
                <a:ea typeface="+mn-lt"/>
                <a:cs typeface="+mn-lt"/>
              </a:rPr>
              <a:t>Scan</a:t>
            </a: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 &amp; </a:t>
            </a:r>
            <a:r>
              <a:rPr lang="el-GR" sz="1600" err="1">
                <a:solidFill>
                  <a:schemeClr val="bg1"/>
                </a:solidFill>
                <a:ea typeface="+mn-lt"/>
                <a:cs typeface="+mn-lt"/>
              </a:rPr>
              <a:t>Pick</a:t>
            </a: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 με οπτικές ενδείξεις. </a:t>
            </a:r>
            <a:endParaRPr lang="el-GR" sz="1600">
              <a:solidFill>
                <a:schemeClr val="bg1"/>
              </a:solidFill>
              <a:ea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Οργανωμένα συστήματα ταξινόμησης (</a:t>
            </a:r>
            <a:r>
              <a:rPr lang="el-GR" sz="1600" err="1">
                <a:solidFill>
                  <a:schemeClr val="bg1"/>
                </a:solidFill>
                <a:ea typeface="+mn-lt"/>
                <a:cs typeface="+mn-lt"/>
              </a:rPr>
              <a:t>Color-coding</a:t>
            </a: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). </a:t>
            </a:r>
            <a:endParaRPr lang="el-GR" sz="160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l-GR" sz="1600" b="1">
                <a:solidFill>
                  <a:schemeClr val="bg1"/>
                </a:solidFill>
                <a:ea typeface="+mn-lt"/>
                <a:cs typeface="+mn-lt"/>
              </a:rPr>
              <a:t>Προοπτική </a:t>
            </a:r>
            <a:r>
              <a:rPr lang="el-GR" sz="1600" b="1" err="1">
                <a:solidFill>
                  <a:schemeClr val="bg1"/>
                </a:solidFill>
                <a:ea typeface="+mn-lt"/>
                <a:cs typeface="+mn-lt"/>
              </a:rPr>
              <a:t>Κοιν.Επ</a:t>
            </a:r>
            <a:r>
              <a:rPr lang="el-GR" sz="1600" b="1">
                <a:solidFill>
                  <a:schemeClr val="bg1"/>
                </a:solidFill>
                <a:ea typeface="+mn-lt"/>
                <a:cs typeface="+mn-lt"/>
              </a:rPr>
              <a:t>.:</a:t>
            </a: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 Κέντρα διαλογής και συσκευασίας e-</a:t>
            </a:r>
            <a:r>
              <a:rPr lang="el-GR" sz="1600" err="1">
                <a:solidFill>
                  <a:schemeClr val="bg1"/>
                </a:solidFill>
                <a:ea typeface="+mn-lt"/>
                <a:cs typeface="+mn-lt"/>
              </a:rPr>
              <a:t>commerce</a:t>
            </a: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, </a:t>
            </a:r>
            <a:r>
              <a:rPr lang="el-GR" sz="1600" err="1">
                <a:solidFill>
                  <a:schemeClr val="bg1"/>
                </a:solidFill>
                <a:ea typeface="+mn-lt"/>
                <a:cs typeface="+mn-lt"/>
              </a:rPr>
              <a:t>logistics</a:t>
            </a: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 κοινωνικών επιχειρήσεων.</a:t>
            </a:r>
            <a:endParaRPr lang="el-GR" sz="1600">
              <a:solidFill>
                <a:schemeClr val="bg1"/>
              </a:solidFill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059256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361C5-ACEB-12ED-40E2-126CB14219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6A041762-59EC-9AA7-BD8C-A59FBA98EE19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3781C66-841F-243F-27AD-D6A222D15D05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ea typeface="Calibri"/>
                <a:cs typeface="Calibri"/>
              </a:rPr>
              <a:t>7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E8ABFA44-97F3-2E3E-811D-63A09E24EEA0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>
                <a:solidFill>
                  <a:srgbClr val="4C6B6D"/>
                </a:solidFill>
                <a:ea typeface="Calibri"/>
                <a:cs typeface="Calibri"/>
              </a:rPr>
              <a:t>ΑΝΑΛΥΤΙΚΗ ΠΑΡΟΥΣΙΑΣΗ ΤΩΝ 10 ΕΠΑΓΓΕΛΜΑΤΩΝ</a:t>
            </a: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BD146603-9E9F-0BE9-B79F-A55C0B41673B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816CE04A-B3E2-456D-2BCE-ADD6158B967E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27</a:t>
            </a:r>
            <a:endParaRPr lang="en-US" sz="100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187D0944-5937-D58D-755D-DB6A26B5581B}"/>
              </a:ext>
            </a:extLst>
          </p:cNvPr>
          <p:cNvSpPr/>
          <p:nvPr/>
        </p:nvSpPr>
        <p:spPr>
          <a:xfrm>
            <a:off x="420914" y="885371"/>
            <a:ext cx="11050451" cy="1655356"/>
          </a:xfrm>
          <a:prstGeom prst="roundRect">
            <a:avLst>
              <a:gd name="adj" fmla="val 5405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A06CE90B-AA48-16FB-9EFD-2C343A679EE0}"/>
              </a:ext>
            </a:extLst>
          </p:cNvPr>
          <p:cNvSpPr/>
          <p:nvPr/>
        </p:nvSpPr>
        <p:spPr>
          <a:xfrm>
            <a:off x="420914" y="2786742"/>
            <a:ext cx="11050451" cy="1648098"/>
          </a:xfrm>
          <a:prstGeom prst="roundRect">
            <a:avLst>
              <a:gd name="adj" fmla="val 5405"/>
            </a:avLst>
          </a:prstGeom>
          <a:solidFill>
            <a:srgbClr val="A7E8DD"/>
          </a:solidFill>
          <a:ln w="12700">
            <a:solidFill>
              <a:srgbClr val="D7E9E6"/>
            </a:solidFill>
            <a:prstDash val="solid"/>
          </a:ln>
        </p:spPr>
        <p:txBody>
          <a:bodyPr lIns="91440" tIns="45720" rIns="91440" bIns="45720" anchor="t"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A44E3DF-8A73-06AF-6D56-F582D22C1684}"/>
              </a:ext>
            </a:extLst>
          </p:cNvPr>
          <p:cNvSpPr txBox="1"/>
          <p:nvPr/>
        </p:nvSpPr>
        <p:spPr>
          <a:xfrm>
            <a:off x="562223" y="936897"/>
            <a:ext cx="10755770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b="1"/>
              <a:t>Προετοιμασία &amp; Μαγείρεμα Τροφίμων / Εστίαση</a:t>
            </a:r>
            <a:endParaRPr lang="en-US"/>
          </a:p>
          <a:p>
            <a:r>
              <a:rPr lang="el-GR" sz="1600" b="1">
                <a:ea typeface="+mn-lt"/>
                <a:cs typeface="+mn-lt"/>
              </a:rPr>
              <a:t>Κατάλληλες Κατηγορίες:</a:t>
            </a:r>
            <a:r>
              <a:rPr lang="el-GR" sz="1600">
                <a:ea typeface="+mn-lt"/>
                <a:cs typeface="+mn-lt"/>
              </a:rPr>
              <a:t> </a:t>
            </a:r>
            <a:r>
              <a:rPr lang="el-GR" sz="1550">
                <a:ea typeface="+mn-lt"/>
                <a:cs typeface="+mn-lt"/>
              </a:rPr>
              <a:t>Νοητική Αναπηρία /Αυτισμός (100%), Ακουστική Αναπηρία (100%), Ψυχική Αναπηρία (75%). </a:t>
            </a:r>
            <a:endParaRPr lang="el-GR" sz="1550">
              <a:ea typeface="Calibri"/>
              <a:cs typeface="Calibri"/>
            </a:endParaRPr>
          </a:p>
          <a:p>
            <a:r>
              <a:rPr lang="el-GR" sz="1600" b="1">
                <a:ea typeface="+mn-lt"/>
                <a:cs typeface="+mn-lt"/>
              </a:rPr>
              <a:t>Προσαρμογές:</a:t>
            </a:r>
            <a:endParaRPr lang="el-GR" sz="1600">
              <a:ea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l-GR" sz="1600" err="1">
                <a:ea typeface="+mn-lt"/>
                <a:cs typeface="+mn-lt"/>
              </a:rPr>
              <a:t>Visual</a:t>
            </a:r>
            <a:r>
              <a:rPr lang="el-GR" sz="1600">
                <a:ea typeface="+mn-lt"/>
                <a:cs typeface="+mn-lt"/>
              </a:rPr>
              <a:t> </a:t>
            </a:r>
            <a:r>
              <a:rPr lang="el-GR" sz="1600" err="1">
                <a:ea typeface="+mn-lt"/>
                <a:cs typeface="+mn-lt"/>
              </a:rPr>
              <a:t>Recipe</a:t>
            </a:r>
            <a:r>
              <a:rPr lang="el-GR" sz="1600">
                <a:ea typeface="+mn-lt"/>
                <a:cs typeface="+mn-lt"/>
              </a:rPr>
              <a:t> </a:t>
            </a:r>
            <a:r>
              <a:rPr lang="el-GR" sz="1600" err="1">
                <a:ea typeface="+mn-lt"/>
                <a:cs typeface="+mn-lt"/>
              </a:rPr>
              <a:t>Cards</a:t>
            </a:r>
            <a:r>
              <a:rPr lang="el-GR" sz="1600">
                <a:ea typeface="+mn-lt"/>
                <a:cs typeface="+mn-lt"/>
              </a:rPr>
              <a:t> (συνταγές με εικόνες και βήματα). </a:t>
            </a:r>
            <a:endParaRPr lang="el-GR" sz="1600">
              <a:ea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l-GR" sz="1600">
                <a:ea typeface="+mn-lt"/>
                <a:cs typeface="+mn-lt"/>
              </a:rPr>
              <a:t>Διαχωρισμός πόστων (προετοιμασία, σερβίρισμα, καθαριότητα). </a:t>
            </a:r>
            <a:endParaRPr lang="el-GR" sz="1600">
              <a:ea typeface="Calibri"/>
              <a:cs typeface="Calibri"/>
            </a:endParaRPr>
          </a:p>
          <a:p>
            <a:r>
              <a:rPr lang="el-GR" sz="1600" b="1">
                <a:ea typeface="+mn-lt"/>
                <a:cs typeface="+mn-lt"/>
              </a:rPr>
              <a:t>Πρότυπο Εφαρμογής:</a:t>
            </a:r>
            <a:r>
              <a:rPr lang="el-GR" sz="1600">
                <a:ea typeface="+mn-lt"/>
                <a:cs typeface="+mn-lt"/>
              </a:rPr>
              <a:t> Μοντέλο </a:t>
            </a:r>
            <a:r>
              <a:rPr lang="el-GR" sz="1600" i="1" err="1">
                <a:ea typeface="+mn-lt"/>
                <a:cs typeface="+mn-lt"/>
              </a:rPr>
              <a:t>Heart</a:t>
            </a:r>
            <a:r>
              <a:rPr lang="el-GR" sz="1600" i="1">
                <a:ea typeface="+mn-lt"/>
                <a:cs typeface="+mn-lt"/>
              </a:rPr>
              <a:t> </a:t>
            </a:r>
            <a:r>
              <a:rPr lang="el-GR" sz="1600" i="1" err="1">
                <a:ea typeface="+mn-lt"/>
                <a:cs typeface="+mn-lt"/>
              </a:rPr>
              <a:t>Cafe</a:t>
            </a:r>
            <a:r>
              <a:rPr lang="el-GR" sz="1600">
                <a:ea typeface="+mn-lt"/>
                <a:cs typeface="+mn-lt"/>
              </a:rPr>
              <a:t> – Κοινωνικά καφέ, </a:t>
            </a:r>
            <a:r>
              <a:rPr lang="el-GR" sz="1600" err="1">
                <a:ea typeface="+mn-lt"/>
                <a:cs typeface="+mn-lt"/>
              </a:rPr>
              <a:t>catering</a:t>
            </a:r>
            <a:r>
              <a:rPr lang="el-GR" sz="1600">
                <a:ea typeface="+mn-lt"/>
                <a:cs typeface="+mn-lt"/>
              </a:rPr>
              <a:t> και παρασκευαστήρια τροφίμων.</a:t>
            </a:r>
            <a:endParaRPr lang="el-GR" sz="16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53F678A2-DA89-B4B3-97E9-1E714870E2EB}"/>
              </a:ext>
            </a:extLst>
          </p:cNvPr>
          <p:cNvSpPr txBox="1"/>
          <p:nvPr/>
        </p:nvSpPr>
        <p:spPr>
          <a:xfrm>
            <a:off x="511422" y="2791935"/>
            <a:ext cx="11254000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b="1"/>
              <a:t>Τεχνική Υποστήριξη Η/Υ &amp; Προγραμματισμός</a:t>
            </a:r>
            <a:endParaRPr lang="en-US"/>
          </a:p>
          <a:p>
            <a:r>
              <a:rPr lang="el-GR" sz="1600" b="1">
                <a:ea typeface="+mn-lt"/>
                <a:cs typeface="+mn-lt"/>
              </a:rPr>
              <a:t>Κατάλληλες Κατηγορίες:</a:t>
            </a:r>
            <a:r>
              <a:rPr lang="el-GR" sz="1600">
                <a:ea typeface="+mn-lt"/>
                <a:cs typeface="+mn-lt"/>
              </a:rPr>
              <a:t> </a:t>
            </a:r>
            <a:r>
              <a:rPr lang="el-GR" sz="1550">
                <a:ea typeface="+mn-lt"/>
                <a:cs typeface="+mn-lt"/>
              </a:rPr>
              <a:t>Κινητική Αναπηρία (100%), Ακουστική Αναπηρία (100%), Ψυχική Αναπηρία (75%), Οπτική Αναπηρία (75%). </a:t>
            </a:r>
          </a:p>
          <a:p>
            <a:r>
              <a:rPr lang="el-GR" sz="1600" b="1">
                <a:ea typeface="+mn-lt"/>
                <a:cs typeface="+mn-lt"/>
              </a:rPr>
              <a:t>Προσαρμογές:</a:t>
            </a:r>
            <a:endParaRPr lang="el-GR" sz="160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</a:pPr>
            <a:r>
              <a:rPr lang="el-GR" sz="1600">
                <a:ea typeface="+mn-lt"/>
                <a:cs typeface="+mn-lt"/>
              </a:rPr>
              <a:t>Ειδικά πληκτρολόγια, λογισμικά ανάγνωσης οθόνης (NVDA/JAWS), εξ αποστάσεως εργασία. </a:t>
            </a:r>
          </a:p>
          <a:p>
            <a:r>
              <a:rPr lang="el-GR" sz="1600" b="1">
                <a:ea typeface="+mn-lt"/>
                <a:cs typeface="+mn-lt"/>
              </a:rPr>
              <a:t>Προοπτική </a:t>
            </a:r>
            <a:r>
              <a:rPr lang="el-GR" sz="1600" b="1" err="1">
                <a:ea typeface="+mn-lt"/>
                <a:cs typeface="+mn-lt"/>
              </a:rPr>
              <a:t>Κοιν.Επ</a:t>
            </a:r>
            <a:r>
              <a:rPr lang="el-GR" sz="1600" b="1">
                <a:ea typeface="+mn-lt"/>
                <a:cs typeface="+mn-lt"/>
              </a:rPr>
              <a:t>.:</a:t>
            </a:r>
            <a:r>
              <a:rPr lang="el-GR" sz="1600">
                <a:ea typeface="+mn-lt"/>
                <a:cs typeface="+mn-lt"/>
              </a:rPr>
              <a:t> Εταιρείες IT Services, Software </a:t>
            </a:r>
            <a:r>
              <a:rPr lang="el-GR" sz="1600" err="1">
                <a:ea typeface="+mn-lt"/>
                <a:cs typeface="+mn-lt"/>
              </a:rPr>
              <a:t>Testing</a:t>
            </a:r>
            <a:r>
              <a:rPr lang="el-GR" sz="1600">
                <a:ea typeface="+mn-lt"/>
                <a:cs typeface="+mn-lt"/>
              </a:rPr>
              <a:t> (μεγάλη εξειδίκευση ατόμων στο φάσμα του αυτισμού σε δοκιμές λογισμικού), Web Development.</a:t>
            </a:r>
          </a:p>
        </p:txBody>
      </p:sp>
      <p:sp>
        <p:nvSpPr>
          <p:cNvPr id="11" name="Shape 4">
            <a:extLst>
              <a:ext uri="{FF2B5EF4-FFF2-40B4-BE49-F238E27FC236}">
                <a16:creationId xmlns:a16="http://schemas.microsoft.com/office/drawing/2014/main" id="{D6C53086-3193-42CC-A146-DBAD405CBCF4}"/>
              </a:ext>
            </a:extLst>
          </p:cNvPr>
          <p:cNvSpPr/>
          <p:nvPr/>
        </p:nvSpPr>
        <p:spPr>
          <a:xfrm>
            <a:off x="423818" y="4627881"/>
            <a:ext cx="11033759" cy="1751874"/>
          </a:xfrm>
          <a:prstGeom prst="roundRect">
            <a:avLst>
              <a:gd name="adj" fmla="val 6316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Box 5">
            <a:extLst>
              <a:ext uri="{FF2B5EF4-FFF2-40B4-BE49-F238E27FC236}">
                <a16:creationId xmlns:a16="http://schemas.microsoft.com/office/drawing/2014/main" id="{91913895-10C8-276E-ADC9-5C8DCBDB9BFB}"/>
              </a:ext>
            </a:extLst>
          </p:cNvPr>
          <p:cNvSpPr txBox="1"/>
          <p:nvPr/>
        </p:nvSpPr>
        <p:spPr>
          <a:xfrm>
            <a:off x="560267" y="4703352"/>
            <a:ext cx="11214924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b="1">
                <a:solidFill>
                  <a:schemeClr val="bg1"/>
                </a:solidFill>
              </a:rPr>
              <a:t>Αρχιτεκτονικές Δραστηριότητες &amp; Μηχανικοί</a:t>
            </a:r>
            <a:endParaRPr lang="en-US">
              <a:solidFill>
                <a:schemeClr val="bg1"/>
              </a:solidFill>
            </a:endParaRPr>
          </a:p>
          <a:p>
            <a:r>
              <a:rPr lang="el-GR" sz="1600" b="1">
                <a:solidFill>
                  <a:schemeClr val="bg1"/>
                </a:solidFill>
                <a:ea typeface="+mn-lt"/>
                <a:cs typeface="+mn-lt"/>
              </a:rPr>
              <a:t>Κατάλληλες Κατηγορίες:</a:t>
            </a: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 </a:t>
            </a:r>
            <a:r>
              <a:rPr lang="el-GR" sz="1550">
                <a:solidFill>
                  <a:schemeClr val="bg1"/>
                </a:solidFill>
                <a:ea typeface="+mn-lt"/>
                <a:cs typeface="+mn-lt"/>
              </a:rPr>
              <a:t>Κινητική Αναπηρία (100%), Ακουστική Αναπηρία (100%), Ψυχική Αναπηρία (50%), Οπτική Αναπηρία (50%). </a:t>
            </a:r>
          </a:p>
          <a:p>
            <a:r>
              <a:rPr lang="el-GR" sz="1600" b="1">
                <a:solidFill>
                  <a:schemeClr val="bg1"/>
                </a:solidFill>
                <a:ea typeface="+mn-lt"/>
                <a:cs typeface="+mn-lt"/>
              </a:rPr>
              <a:t>Προσαρμογές:</a:t>
            </a:r>
            <a:endParaRPr lang="el-GR" sz="1600">
              <a:solidFill>
                <a:schemeClr val="bg1"/>
              </a:solidFill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</a:pP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Λογισμικά CAD/BIM </a:t>
            </a:r>
            <a:r>
              <a:rPr lang="el-GR" sz="1600" err="1">
                <a:solidFill>
                  <a:schemeClr val="bg1"/>
                </a:solidFill>
                <a:ea typeface="+mn-lt"/>
                <a:cs typeface="+mn-lt"/>
              </a:rPr>
              <a:t>προσβάσιμα</a:t>
            </a: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 με εναλλακτικά μέσα εισαγωγής δεδομένων. </a:t>
            </a:r>
          </a:p>
          <a:p>
            <a:pPr marL="742950" lvl="1" indent="-285750">
              <a:buFont typeface="Arial"/>
              <a:buChar char="•"/>
            </a:pPr>
            <a:r>
              <a:rPr lang="el-GR" sz="1600" err="1">
                <a:solidFill>
                  <a:schemeClr val="bg1"/>
                </a:solidFill>
                <a:ea typeface="+mn-lt"/>
                <a:cs typeface="+mn-lt"/>
              </a:rPr>
              <a:t>Προσβάσιμοι</a:t>
            </a: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 γραφειακοί χώροι και δυνατότητα </a:t>
            </a:r>
            <a:r>
              <a:rPr lang="el-GR" sz="1600" err="1">
                <a:solidFill>
                  <a:schemeClr val="bg1"/>
                </a:solidFill>
                <a:ea typeface="+mn-lt"/>
                <a:cs typeface="+mn-lt"/>
              </a:rPr>
              <a:t>τηλεεργασίας</a:t>
            </a: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. </a:t>
            </a:r>
            <a:endParaRPr lang="el-GR" sz="1600">
              <a:solidFill>
                <a:schemeClr val="bg1"/>
              </a:solidFill>
              <a:ea typeface="Calibri"/>
              <a:cs typeface="Calibri"/>
            </a:endParaRPr>
          </a:p>
          <a:p>
            <a:r>
              <a:rPr lang="el-GR" sz="1600" b="1">
                <a:solidFill>
                  <a:schemeClr val="bg1"/>
                </a:solidFill>
                <a:ea typeface="+mn-lt"/>
                <a:cs typeface="+mn-lt"/>
              </a:rPr>
              <a:t>Προοπτική </a:t>
            </a:r>
            <a:r>
              <a:rPr lang="el-GR" sz="1600" b="1" err="1">
                <a:solidFill>
                  <a:schemeClr val="bg1"/>
                </a:solidFill>
                <a:ea typeface="+mn-lt"/>
                <a:cs typeface="+mn-lt"/>
              </a:rPr>
              <a:t>Κοιν.Επ</a:t>
            </a:r>
            <a:r>
              <a:rPr lang="el-GR" sz="1600" b="1">
                <a:solidFill>
                  <a:schemeClr val="bg1"/>
                </a:solidFill>
                <a:ea typeface="+mn-lt"/>
                <a:cs typeface="+mn-lt"/>
              </a:rPr>
              <a:t>.:</a:t>
            </a: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 Γραφεία σχεδιασμού </a:t>
            </a:r>
            <a:r>
              <a:rPr lang="el-GR" sz="1600" err="1">
                <a:solidFill>
                  <a:schemeClr val="bg1"/>
                </a:solidFill>
                <a:ea typeface="+mn-lt"/>
                <a:cs typeface="+mn-lt"/>
              </a:rPr>
              <a:t>προσβάσιμων</a:t>
            </a:r>
            <a:r>
              <a:rPr lang="el-GR" sz="1600">
                <a:solidFill>
                  <a:schemeClr val="bg1"/>
                </a:solidFill>
                <a:ea typeface="+mn-lt"/>
                <a:cs typeface="+mn-lt"/>
              </a:rPr>
              <a:t> υποδομών και μελετών προσβασιμότητας.</a:t>
            </a:r>
          </a:p>
        </p:txBody>
      </p:sp>
    </p:spTree>
    <p:extLst>
      <p:ext uri="{BB962C8B-B14F-4D97-AF65-F5344CB8AC3E}">
        <p14:creationId xmlns:p14="http://schemas.microsoft.com/office/powerpoint/2010/main" val="152121814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ABB958-EED9-9437-B626-F331C02127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3C11210-A2DA-7451-45A6-A6B704425D36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97BBF1E-0DA2-D4DA-BAA0-1CCE14B32EE7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ea typeface="Calibri"/>
                <a:cs typeface="Calibri"/>
              </a:rPr>
              <a:t>7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C2ED217-20AD-BE8A-EA10-557CFD5BAD3E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>
                <a:solidFill>
                  <a:srgbClr val="4C6B6D"/>
                </a:solidFill>
                <a:ea typeface="Calibri"/>
                <a:cs typeface="Calibri"/>
              </a:rPr>
              <a:t>ΑΝΑΛΥΤΙΚΗ ΠΑΡΟΥΣΙΑΣΗ ΤΩΝ 10 ΕΠΑΓΓΕΛΜΑΤΩΝ</a:t>
            </a: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C55A90B9-4817-7E26-641F-A4F604ED5893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2105F9D6-4ACA-C4AA-4236-E4F273F4284A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28</a:t>
            </a:r>
            <a:endParaRPr lang="en-US" sz="100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4F31C6D6-B77F-88F2-677A-DAF51799B39F}"/>
              </a:ext>
            </a:extLst>
          </p:cNvPr>
          <p:cNvSpPr/>
          <p:nvPr/>
        </p:nvSpPr>
        <p:spPr>
          <a:xfrm>
            <a:off x="428171" y="1001486"/>
            <a:ext cx="11050451" cy="2018211"/>
          </a:xfrm>
          <a:prstGeom prst="roundRect">
            <a:avLst>
              <a:gd name="adj" fmla="val 5405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42492358-1A66-CF8D-73D1-4ABE454F2618}"/>
              </a:ext>
            </a:extLst>
          </p:cNvPr>
          <p:cNvSpPr/>
          <p:nvPr/>
        </p:nvSpPr>
        <p:spPr>
          <a:xfrm>
            <a:off x="420914" y="3432628"/>
            <a:ext cx="11050451" cy="2170611"/>
          </a:xfrm>
          <a:prstGeom prst="roundRect">
            <a:avLst>
              <a:gd name="adj" fmla="val 5405"/>
            </a:avLst>
          </a:prstGeom>
          <a:solidFill>
            <a:srgbClr val="A7E8DD"/>
          </a:solidFill>
          <a:ln w="12700">
            <a:solidFill>
              <a:srgbClr val="D7E9E6"/>
            </a:solidFill>
            <a:prstDash val="solid"/>
          </a:ln>
        </p:spPr>
        <p:txBody>
          <a:bodyPr lIns="91440" tIns="45720" rIns="91440" bIns="45720" anchor="t"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9FEAA65-B9A6-22E9-EF1A-5FD1F6EAB5E1}"/>
              </a:ext>
            </a:extLst>
          </p:cNvPr>
          <p:cNvSpPr txBox="1"/>
          <p:nvPr/>
        </p:nvSpPr>
        <p:spPr>
          <a:xfrm>
            <a:off x="560269" y="1008910"/>
            <a:ext cx="10941385" cy="18774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b="1"/>
              <a:t>Διαχείριση Γραφείου / Γραμματεία &amp; Τηλεφωνητές</a:t>
            </a:r>
            <a:endParaRPr lang="en-US"/>
          </a:p>
          <a:p>
            <a:endParaRPr lang="el-GR" b="1">
              <a:ea typeface="+mn-lt"/>
              <a:cs typeface="+mn-lt"/>
            </a:endParaRPr>
          </a:p>
          <a:p>
            <a:r>
              <a:rPr lang="el-GR" sz="1600" b="1">
                <a:ea typeface="+mn-lt"/>
                <a:cs typeface="+mn-lt"/>
              </a:rPr>
              <a:t>Κατάλληλες Κατηγορίες:</a:t>
            </a:r>
            <a:r>
              <a:rPr lang="el-GR" sz="1600">
                <a:ea typeface="+mn-lt"/>
                <a:cs typeface="+mn-lt"/>
              </a:rPr>
              <a:t> </a:t>
            </a:r>
            <a:r>
              <a:rPr lang="el-GR" sz="1550">
                <a:ea typeface="+mn-lt"/>
                <a:cs typeface="+mn-lt"/>
              </a:rPr>
              <a:t>Κινητική Αναπηρία (100%), Οπτική Αναπηρία (75%), Ψυχική Αναπηρία (75%), Ακουστική Αναπηρία (75%). </a:t>
            </a:r>
            <a:endParaRPr lang="el-GR" sz="1550">
              <a:ea typeface="Calibri" panose="020F0502020204030204"/>
              <a:cs typeface="Calibri" panose="020F0502020204030204"/>
            </a:endParaRPr>
          </a:p>
          <a:p>
            <a:r>
              <a:rPr lang="el-GR" sz="1600" b="1">
                <a:ea typeface="+mn-lt"/>
                <a:cs typeface="+mn-lt"/>
              </a:rPr>
              <a:t>Προσαρμογές:</a:t>
            </a:r>
            <a:endParaRPr lang="el-GR" sz="160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</a:pPr>
            <a:r>
              <a:rPr lang="el-GR" sz="1600">
                <a:ea typeface="+mn-lt"/>
                <a:cs typeface="+mn-lt"/>
              </a:rPr>
              <a:t>Ψηφιακά τηλεφωνικά κέντρα συμβατά με οθόνες </a:t>
            </a:r>
            <a:r>
              <a:rPr lang="el-GR" sz="1600" err="1">
                <a:ea typeface="+mn-lt"/>
                <a:cs typeface="+mn-lt"/>
              </a:rPr>
              <a:t>Braille</a:t>
            </a:r>
            <a:r>
              <a:rPr lang="el-GR" sz="1600">
                <a:ea typeface="+mn-lt"/>
                <a:cs typeface="+mn-lt"/>
              </a:rPr>
              <a:t> &amp; </a:t>
            </a:r>
            <a:r>
              <a:rPr lang="el-GR" sz="1600" err="1">
                <a:ea typeface="+mn-lt"/>
                <a:cs typeface="+mn-lt"/>
              </a:rPr>
              <a:t>Screen</a:t>
            </a:r>
            <a:r>
              <a:rPr lang="el-GR" sz="1600">
                <a:ea typeface="+mn-lt"/>
                <a:cs typeface="+mn-lt"/>
              </a:rPr>
              <a:t> </a:t>
            </a:r>
            <a:r>
              <a:rPr lang="el-GR" sz="1600" err="1">
                <a:ea typeface="+mn-lt"/>
                <a:cs typeface="+mn-lt"/>
              </a:rPr>
              <a:t>Readers</a:t>
            </a:r>
            <a:r>
              <a:rPr lang="el-GR" sz="1600">
                <a:ea typeface="+mn-lt"/>
                <a:cs typeface="+mn-lt"/>
              </a:rPr>
              <a:t>. </a:t>
            </a:r>
          </a:p>
          <a:p>
            <a:pPr marL="742950" lvl="1" indent="-285750">
              <a:buFont typeface="Arial"/>
              <a:buChar char="•"/>
            </a:pPr>
            <a:r>
              <a:rPr lang="el-GR" sz="1600">
                <a:ea typeface="+mn-lt"/>
                <a:cs typeface="+mn-lt"/>
              </a:rPr>
              <a:t>Συστήματα γραπτής επικοινωνίας (Live Chat / Email) για κωφούς εργαζομένους. </a:t>
            </a:r>
          </a:p>
          <a:p>
            <a:r>
              <a:rPr lang="el-GR" sz="1600" b="1">
                <a:ea typeface="+mn-lt"/>
                <a:cs typeface="+mn-lt"/>
              </a:rPr>
              <a:t>Προοπτική </a:t>
            </a:r>
            <a:r>
              <a:rPr lang="el-GR" sz="1600" b="1" err="1">
                <a:ea typeface="+mn-lt"/>
                <a:cs typeface="+mn-lt"/>
              </a:rPr>
              <a:t>Κοιν.Επ</a:t>
            </a:r>
            <a:r>
              <a:rPr lang="el-GR" sz="1600" b="1">
                <a:ea typeface="+mn-lt"/>
                <a:cs typeface="+mn-lt"/>
              </a:rPr>
              <a:t>.:</a:t>
            </a:r>
            <a:r>
              <a:rPr lang="el-GR" sz="1600">
                <a:ea typeface="+mn-lt"/>
                <a:cs typeface="+mn-lt"/>
              </a:rPr>
              <a:t> Κέντρα υποστήριξης πελατών (</a:t>
            </a:r>
            <a:r>
              <a:rPr lang="el-GR" sz="1600" err="1">
                <a:ea typeface="+mn-lt"/>
                <a:cs typeface="+mn-lt"/>
              </a:rPr>
              <a:t>Call</a:t>
            </a:r>
            <a:r>
              <a:rPr lang="el-GR" sz="1600">
                <a:ea typeface="+mn-lt"/>
                <a:cs typeface="+mn-lt"/>
              </a:rPr>
              <a:t> </a:t>
            </a:r>
            <a:r>
              <a:rPr lang="el-GR" sz="1600" err="1">
                <a:ea typeface="+mn-lt"/>
                <a:cs typeface="+mn-lt"/>
              </a:rPr>
              <a:t>Centers</a:t>
            </a:r>
            <a:r>
              <a:rPr lang="el-GR" sz="1600">
                <a:ea typeface="+mn-lt"/>
                <a:cs typeface="+mn-lt"/>
              </a:rPr>
              <a:t>) και διοικητικής υποστήριξης. </a:t>
            </a:r>
            <a:endParaRPr lang="el-GR" sz="16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B05672F-44BE-08F9-8EBB-10BB1A1D3FCB}"/>
              </a:ext>
            </a:extLst>
          </p:cNvPr>
          <p:cNvSpPr txBox="1"/>
          <p:nvPr/>
        </p:nvSpPr>
        <p:spPr>
          <a:xfrm>
            <a:off x="562222" y="3636553"/>
            <a:ext cx="10941385" cy="160043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b="1"/>
              <a:t>Εκπαιδευτικοί (Δευτεροβάθμια / Επιμόρφωση)</a:t>
            </a:r>
            <a:endParaRPr lang="en-US"/>
          </a:p>
          <a:p>
            <a:endParaRPr lang="el-GR" sz="1600" b="1">
              <a:ea typeface="+mn-lt"/>
              <a:cs typeface="+mn-lt"/>
            </a:endParaRPr>
          </a:p>
          <a:p>
            <a:r>
              <a:rPr lang="el-GR" sz="1600" b="1">
                <a:ea typeface="+mn-lt"/>
                <a:cs typeface="+mn-lt"/>
              </a:rPr>
              <a:t>Κατάλληλες Κατηγορίες:</a:t>
            </a:r>
            <a:r>
              <a:rPr lang="el-GR" sz="1600">
                <a:ea typeface="+mn-lt"/>
                <a:cs typeface="+mn-lt"/>
              </a:rPr>
              <a:t> </a:t>
            </a:r>
            <a:r>
              <a:rPr lang="el-GR" sz="1550">
                <a:ea typeface="+mn-lt"/>
                <a:cs typeface="+mn-lt"/>
              </a:rPr>
              <a:t>Κινητική Αναπηρία (100%), Οπτική Αναπηρία (75%), Ακουστική Αναπηρία (75%), Ψυχική Αναπηρία (50%). </a:t>
            </a:r>
          </a:p>
          <a:p>
            <a:r>
              <a:rPr lang="el-GR" sz="1600" b="1">
                <a:ea typeface="+mn-lt"/>
                <a:cs typeface="+mn-lt"/>
              </a:rPr>
              <a:t>Προσαρμογές:</a:t>
            </a:r>
            <a:endParaRPr lang="el-GR" sz="160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</a:pPr>
            <a:r>
              <a:rPr lang="el-GR" sz="1600">
                <a:ea typeface="+mn-lt"/>
                <a:cs typeface="+mn-lt"/>
              </a:rPr>
              <a:t>Ψηφιακοί </a:t>
            </a:r>
            <a:r>
              <a:rPr lang="el-GR" sz="1600" err="1">
                <a:ea typeface="+mn-lt"/>
                <a:cs typeface="+mn-lt"/>
              </a:rPr>
              <a:t>διαδραστικοί</a:t>
            </a:r>
            <a:r>
              <a:rPr lang="el-GR" sz="1600">
                <a:ea typeface="+mn-lt"/>
                <a:cs typeface="+mn-lt"/>
              </a:rPr>
              <a:t> πίνακες, πλατφόρμες e-</a:t>
            </a:r>
            <a:r>
              <a:rPr lang="el-GR" sz="1600" err="1">
                <a:ea typeface="+mn-lt"/>
                <a:cs typeface="+mn-lt"/>
              </a:rPr>
              <a:t>learning</a:t>
            </a:r>
            <a:r>
              <a:rPr lang="el-GR" sz="1600">
                <a:ea typeface="+mn-lt"/>
                <a:cs typeface="+mn-lt"/>
              </a:rPr>
              <a:t>, διερμηνεία νοηματικής γλώσσας. </a:t>
            </a:r>
          </a:p>
          <a:p>
            <a:r>
              <a:rPr lang="el-GR" sz="1600" b="1">
                <a:ea typeface="+mn-lt"/>
                <a:cs typeface="+mn-lt"/>
              </a:rPr>
              <a:t>Προοπτική </a:t>
            </a:r>
            <a:r>
              <a:rPr lang="el-GR" sz="1600" b="1" err="1">
                <a:ea typeface="+mn-lt"/>
                <a:cs typeface="+mn-lt"/>
              </a:rPr>
              <a:t>Κοιν.Επ</a:t>
            </a:r>
            <a:r>
              <a:rPr lang="el-GR" sz="1600" b="1">
                <a:ea typeface="+mn-lt"/>
                <a:cs typeface="+mn-lt"/>
              </a:rPr>
              <a:t>.:</a:t>
            </a:r>
            <a:r>
              <a:rPr lang="el-GR" sz="1600">
                <a:ea typeface="+mn-lt"/>
                <a:cs typeface="+mn-lt"/>
              </a:rPr>
              <a:t> Κέντρα δια βίου μάθησης, εκπαιδευτικά προγράμματα εξοικείωσης με την αναπηρία. </a:t>
            </a:r>
          </a:p>
        </p:txBody>
      </p:sp>
    </p:spTree>
    <p:extLst>
      <p:ext uri="{BB962C8B-B14F-4D97-AF65-F5344CB8AC3E}">
        <p14:creationId xmlns:p14="http://schemas.microsoft.com/office/powerpoint/2010/main" val="297160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8B1C86-BC7E-FA32-3D27-F499957513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E8747E2-A8F3-FD0A-1F9F-83EAD2D8A0D5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10A8D58-FE2D-FA5E-666D-F3CC782FA27F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rgbClr val="FFFFFF"/>
                </a:solidFill>
                <a:ea typeface="Calibri"/>
                <a:cs typeface="Calibri"/>
              </a:rPr>
              <a:t>7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92A6671-E75D-ECCA-98D5-CDA23F67DC63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>
                <a:solidFill>
                  <a:srgbClr val="4C6B6D"/>
                </a:solidFill>
                <a:ea typeface="Calibri"/>
                <a:cs typeface="Calibri"/>
              </a:rPr>
              <a:t>ΑΝΑΛΥΤΙΚΗ ΠΑΡΟΥΣΙΑΣΗ ΤΩΝ 10 ΕΠΑΓΓΕΛΜΑΤΩΝ</a:t>
            </a:r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0A58CCDB-24B9-6731-E11F-EB5247E081E4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2C6DD3D6-EDC9-2964-1134-FE55600E775A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29</a:t>
            </a:r>
            <a:endParaRPr lang="en-US" sz="100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349BE190-8003-2B83-4449-5A78E82BAC56}"/>
              </a:ext>
            </a:extLst>
          </p:cNvPr>
          <p:cNvSpPr/>
          <p:nvPr/>
        </p:nvSpPr>
        <p:spPr>
          <a:xfrm>
            <a:off x="420914" y="1066800"/>
            <a:ext cx="11050451" cy="2018211"/>
          </a:xfrm>
          <a:prstGeom prst="roundRect">
            <a:avLst>
              <a:gd name="adj" fmla="val 5405"/>
            </a:avLst>
          </a:prstGeom>
          <a:solidFill>
            <a:srgbClr val="F4FAF9"/>
          </a:solidFill>
          <a:ln w="12700">
            <a:solidFill>
              <a:srgbClr val="D7E9E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Shape 5">
            <a:extLst>
              <a:ext uri="{FF2B5EF4-FFF2-40B4-BE49-F238E27FC236}">
                <a16:creationId xmlns:a16="http://schemas.microsoft.com/office/drawing/2014/main" id="{FA308E3C-4FC8-FFAC-F604-A5E5AE4E0791}"/>
              </a:ext>
            </a:extLst>
          </p:cNvPr>
          <p:cNvSpPr/>
          <p:nvPr/>
        </p:nvSpPr>
        <p:spPr>
          <a:xfrm>
            <a:off x="420914" y="3432628"/>
            <a:ext cx="11050451" cy="2170611"/>
          </a:xfrm>
          <a:prstGeom prst="roundRect">
            <a:avLst>
              <a:gd name="adj" fmla="val 5405"/>
            </a:avLst>
          </a:prstGeom>
          <a:solidFill>
            <a:srgbClr val="A7E8DD"/>
          </a:solidFill>
          <a:ln w="12700">
            <a:solidFill>
              <a:srgbClr val="D7E9E6"/>
            </a:solidFill>
            <a:prstDash val="solid"/>
          </a:ln>
        </p:spPr>
        <p:txBody>
          <a:bodyPr lIns="91440" tIns="45720" rIns="91440" bIns="45720" anchor="t"/>
          <a:lstStyle/>
          <a:p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823E637-7CF8-E8EE-0AFD-2877DFE3301B}"/>
              </a:ext>
            </a:extLst>
          </p:cNvPr>
          <p:cNvSpPr txBox="1"/>
          <p:nvPr/>
        </p:nvSpPr>
        <p:spPr>
          <a:xfrm>
            <a:off x="560269" y="1256211"/>
            <a:ext cx="11205154" cy="209288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b="1"/>
              <a:t>Παραϊατρικά Επαγγέλματα (Φυσιοθεραπεία, Κοινωνική Εργασία)</a:t>
            </a:r>
            <a:endParaRPr lang="en-US"/>
          </a:p>
          <a:p>
            <a:endParaRPr lang="el-GR" sz="1600" b="1">
              <a:ea typeface="+mn-lt"/>
              <a:cs typeface="+mn-lt"/>
            </a:endParaRPr>
          </a:p>
          <a:p>
            <a:r>
              <a:rPr lang="el-GR" sz="1600" b="1">
                <a:ea typeface="+mn-lt"/>
                <a:cs typeface="+mn-lt"/>
              </a:rPr>
              <a:t>Κατάλληλες Κατηγορίες:</a:t>
            </a:r>
            <a:r>
              <a:rPr lang="el-GR" sz="1600">
                <a:ea typeface="+mn-lt"/>
                <a:cs typeface="+mn-lt"/>
              </a:rPr>
              <a:t> Οπτική Αναπηρία (100% στη Φυσιοθεραπεία/Μαλάξεις), Κινητική (75%), Ακουστική Αναπηρία (75%). </a:t>
            </a:r>
            <a:endParaRPr lang="el-GR">
              <a:ea typeface="+mn-lt"/>
              <a:cs typeface="+mn-lt"/>
            </a:endParaRPr>
          </a:p>
          <a:p>
            <a:r>
              <a:rPr lang="el-GR" sz="1600" b="1">
                <a:ea typeface="+mn-lt"/>
                <a:cs typeface="+mn-lt"/>
              </a:rPr>
              <a:t>Προσαρμογές:</a:t>
            </a:r>
            <a:endParaRPr lang="el-GR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l-GR" sz="1600">
                <a:ea typeface="+mn-lt"/>
                <a:cs typeface="+mn-lt"/>
              </a:rPr>
              <a:t>Ειδικά διαμορφωμένα τραπέζια θεραπείας, ηχητικές συσκευές μέτρησης. </a:t>
            </a:r>
            <a:endParaRPr lang="el-GR"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l-GR" sz="1600">
                <a:ea typeface="+mn-lt"/>
                <a:cs typeface="+mn-lt"/>
              </a:rPr>
              <a:t>Η αυξημένη αφή των ατόμων με ολική αναπηρία όρασης αποτελεί συγκριτικό πλεονέκτημα. </a:t>
            </a:r>
            <a:endParaRPr lang="el-GR">
              <a:ea typeface="+mn-lt"/>
              <a:cs typeface="+mn-lt"/>
            </a:endParaRPr>
          </a:p>
          <a:p>
            <a:r>
              <a:rPr lang="el-GR" sz="1600" b="1">
                <a:ea typeface="+mn-lt"/>
                <a:cs typeface="+mn-lt"/>
              </a:rPr>
              <a:t>Προοπτική </a:t>
            </a:r>
            <a:r>
              <a:rPr lang="el-GR" sz="1600" b="1" dirty="0" err="1">
                <a:ea typeface="+mn-lt"/>
                <a:cs typeface="+mn-lt"/>
              </a:rPr>
              <a:t>Κοιν.Επ</a:t>
            </a:r>
            <a:r>
              <a:rPr lang="el-GR" sz="1600" b="1">
                <a:ea typeface="+mn-lt"/>
                <a:cs typeface="+mn-lt"/>
              </a:rPr>
              <a:t>.:</a:t>
            </a:r>
            <a:r>
              <a:rPr lang="el-GR" sz="1600">
                <a:ea typeface="+mn-lt"/>
                <a:cs typeface="+mn-lt"/>
              </a:rPr>
              <a:t> Κέντρα ευεξίας, </a:t>
            </a:r>
            <a:r>
              <a:rPr lang="el-GR" sz="1600" dirty="0" err="1">
                <a:ea typeface="+mn-lt"/>
                <a:cs typeface="+mn-lt"/>
              </a:rPr>
              <a:t>φυσιοθεραπευτήρια</a:t>
            </a:r>
            <a:r>
              <a:rPr lang="el-GR" sz="1600">
                <a:ea typeface="+mn-lt"/>
                <a:cs typeface="+mn-lt"/>
              </a:rPr>
              <a:t> και μονάδες κοινωνικής φροντίδας.</a:t>
            </a:r>
            <a:endParaRPr lang="el-GR">
              <a:ea typeface="+mn-lt"/>
              <a:cs typeface="+mn-lt"/>
            </a:endParaRPr>
          </a:p>
          <a:p>
            <a:endParaRPr lang="el-GR" sz="16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92CE8BC-A546-BA73-1167-B2998D570936}"/>
              </a:ext>
            </a:extLst>
          </p:cNvPr>
          <p:cNvSpPr txBox="1"/>
          <p:nvPr/>
        </p:nvSpPr>
        <p:spPr>
          <a:xfrm>
            <a:off x="562222" y="3440052"/>
            <a:ext cx="11351693" cy="187743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l-GR" b="1"/>
              <a:t>Εικαστικοί Καλλιτέχνες / Χειροτεχνία &amp; Γραφικές Τέχνες</a:t>
            </a:r>
            <a:endParaRPr lang="en-US"/>
          </a:p>
          <a:p>
            <a:endParaRPr lang="el-GR" b="1">
              <a:ea typeface="+mn-lt"/>
              <a:cs typeface="+mn-lt"/>
            </a:endParaRPr>
          </a:p>
          <a:p>
            <a:r>
              <a:rPr lang="el-GR" sz="1600" b="1">
                <a:ea typeface="+mn-lt"/>
                <a:cs typeface="+mn-lt"/>
              </a:rPr>
              <a:t>Κατάλληλες Κατηγορίες:</a:t>
            </a:r>
            <a:r>
              <a:rPr lang="el-GR" sz="1600">
                <a:ea typeface="+mn-lt"/>
                <a:cs typeface="+mn-lt"/>
              </a:rPr>
              <a:t> </a:t>
            </a:r>
            <a:r>
              <a:rPr lang="el-GR" sz="1550">
                <a:ea typeface="+mn-lt"/>
                <a:cs typeface="+mn-lt"/>
              </a:rPr>
              <a:t>Ψυχική Αναπηρία (100%), Κινητική (100%), Ακουστική (100%), Νοητική / Αυτισμός (75%), Οπτική (75%).</a:t>
            </a:r>
            <a:r>
              <a:rPr lang="el-GR" sz="1600">
                <a:ea typeface="+mn-lt"/>
                <a:cs typeface="+mn-lt"/>
              </a:rPr>
              <a:t> </a:t>
            </a:r>
          </a:p>
          <a:p>
            <a:r>
              <a:rPr lang="el-GR" sz="1600" b="1">
                <a:ea typeface="+mn-lt"/>
                <a:cs typeface="+mn-lt"/>
              </a:rPr>
              <a:t>Προσαρμογές:</a:t>
            </a:r>
            <a:endParaRPr lang="el-GR" sz="1600">
              <a:ea typeface="+mn-lt"/>
              <a:cs typeface="+mn-lt"/>
            </a:endParaRPr>
          </a:p>
          <a:p>
            <a:pPr marL="742950" lvl="1" indent="-285750">
              <a:buFont typeface="Arial"/>
              <a:buChar char="•"/>
            </a:pPr>
            <a:r>
              <a:rPr lang="el-GR" sz="1600">
                <a:ea typeface="+mn-lt"/>
                <a:cs typeface="+mn-lt"/>
              </a:rPr>
              <a:t>Εργαστήρια καλλιτεχνικής δημιουργίας με προσαρμοσμένα εργαλεία ζωγραφικής/κεραμικής. </a:t>
            </a:r>
            <a:endParaRPr lang="el-GR" sz="1600">
              <a:ea typeface="Calibri"/>
              <a:cs typeface="Calibri"/>
            </a:endParaRPr>
          </a:p>
          <a:p>
            <a:pPr marL="742950" lvl="1" indent="-285750">
              <a:buFont typeface="Arial"/>
              <a:buChar char="•"/>
            </a:pPr>
            <a:r>
              <a:rPr lang="el-GR" sz="1600">
                <a:ea typeface="+mn-lt"/>
                <a:cs typeface="+mn-lt"/>
              </a:rPr>
              <a:t>Ψηφιακά εργαλεία </a:t>
            </a:r>
            <a:r>
              <a:rPr lang="el-GR" sz="1600" err="1">
                <a:ea typeface="+mn-lt"/>
                <a:cs typeface="+mn-lt"/>
              </a:rPr>
              <a:t>Graphic</a:t>
            </a:r>
            <a:r>
              <a:rPr lang="el-GR" sz="1600">
                <a:ea typeface="+mn-lt"/>
                <a:cs typeface="+mn-lt"/>
              </a:rPr>
              <a:t> </a:t>
            </a:r>
            <a:r>
              <a:rPr lang="el-GR" sz="1600" err="1">
                <a:ea typeface="+mn-lt"/>
                <a:cs typeface="+mn-lt"/>
              </a:rPr>
              <a:t>Design</a:t>
            </a:r>
            <a:r>
              <a:rPr lang="el-GR" sz="1600">
                <a:ea typeface="+mn-lt"/>
                <a:cs typeface="+mn-lt"/>
              </a:rPr>
              <a:t>. </a:t>
            </a:r>
          </a:p>
          <a:p>
            <a:r>
              <a:rPr lang="el-GR" sz="1600" b="1">
                <a:ea typeface="+mn-lt"/>
                <a:cs typeface="+mn-lt"/>
              </a:rPr>
              <a:t>Προοπτική </a:t>
            </a:r>
            <a:r>
              <a:rPr lang="el-GR" sz="1600" b="1" err="1">
                <a:ea typeface="+mn-lt"/>
                <a:cs typeface="+mn-lt"/>
              </a:rPr>
              <a:t>Κοιν.Επ</a:t>
            </a:r>
            <a:r>
              <a:rPr lang="el-GR" sz="1600" b="1">
                <a:ea typeface="+mn-lt"/>
                <a:cs typeface="+mn-lt"/>
              </a:rPr>
              <a:t>.:</a:t>
            </a:r>
            <a:r>
              <a:rPr lang="el-GR" sz="1600">
                <a:ea typeface="+mn-lt"/>
                <a:cs typeface="+mn-lt"/>
              </a:rPr>
              <a:t> </a:t>
            </a:r>
            <a:r>
              <a:rPr lang="el-GR" sz="1600" err="1">
                <a:ea typeface="+mn-lt"/>
                <a:cs typeface="+mn-lt"/>
              </a:rPr>
              <a:t>Art</a:t>
            </a:r>
            <a:r>
              <a:rPr lang="el-GR" sz="1600">
                <a:ea typeface="+mn-lt"/>
                <a:cs typeface="+mn-lt"/>
              </a:rPr>
              <a:t> </a:t>
            </a:r>
            <a:r>
              <a:rPr lang="el-GR" sz="1600" err="1">
                <a:ea typeface="+mn-lt"/>
                <a:cs typeface="+mn-lt"/>
              </a:rPr>
              <a:t>Studios</a:t>
            </a:r>
            <a:r>
              <a:rPr lang="el-GR" sz="1600">
                <a:ea typeface="+mn-lt"/>
                <a:cs typeface="+mn-lt"/>
              </a:rPr>
              <a:t>, παραγωγή αναμνηστικών, γραφιστικές υπηρεσίες. </a:t>
            </a:r>
          </a:p>
        </p:txBody>
      </p:sp>
    </p:spTree>
    <p:extLst>
      <p:ext uri="{BB962C8B-B14F-4D97-AF65-F5344CB8AC3E}">
        <p14:creationId xmlns:p14="http://schemas.microsoft.com/office/powerpoint/2010/main" val="11476082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7851D6-9C85-D215-218D-81B2CB8A92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 25">
            <a:extLst>
              <a:ext uri="{FF2B5EF4-FFF2-40B4-BE49-F238E27FC236}">
                <a16:creationId xmlns:a16="http://schemas.microsoft.com/office/drawing/2014/main" id="{5E5F8A8D-6C49-D7AA-8870-E5AE97492C91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 dirty="0" err="1"/>
          </a:p>
        </p:txBody>
      </p:sp>
      <p:sp>
        <p:nvSpPr>
          <p:cNvPr id="28" name="Text 26">
            <a:extLst>
              <a:ext uri="{FF2B5EF4-FFF2-40B4-BE49-F238E27FC236}">
                <a16:creationId xmlns:a16="http://schemas.microsoft.com/office/drawing/2014/main" id="{4A47DA1A-3C1B-42DF-F9CD-D9295C7253C7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l-GR" sz="1000" noProof="0"/>
          </a:p>
        </p:txBody>
      </p:sp>
      <p:sp>
        <p:nvSpPr>
          <p:cNvPr id="30" name="Text 3">
            <a:extLst>
              <a:ext uri="{FF2B5EF4-FFF2-40B4-BE49-F238E27FC236}">
                <a16:creationId xmlns:a16="http://schemas.microsoft.com/office/drawing/2014/main" id="{5F689EA3-3409-FFC4-0806-EBF9ECDC5F4F}"/>
              </a:ext>
            </a:extLst>
          </p:cNvPr>
          <p:cNvSpPr/>
          <p:nvPr/>
        </p:nvSpPr>
        <p:spPr>
          <a:xfrm>
            <a:off x="1002211" y="4998501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l-GR" sz="2000" noProof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F675897-A803-1345-307F-1780766BB237}"/>
              </a:ext>
            </a:extLst>
          </p:cNvPr>
          <p:cNvGrpSpPr/>
          <p:nvPr/>
        </p:nvGrpSpPr>
        <p:grpSpPr>
          <a:xfrm>
            <a:off x="2072640" y="1864360"/>
            <a:ext cx="8920480" cy="1673714"/>
            <a:chOff x="548640" y="1590040"/>
            <a:chExt cx="7752080" cy="1561954"/>
          </a:xfrm>
        </p:grpSpPr>
        <p:sp>
          <p:nvSpPr>
            <p:cNvPr id="3" name="Shape 1">
              <a:extLst>
                <a:ext uri="{FF2B5EF4-FFF2-40B4-BE49-F238E27FC236}">
                  <a16:creationId xmlns:a16="http://schemas.microsoft.com/office/drawing/2014/main" id="{2233716F-2C9B-8804-0F81-29582714AB6E}"/>
                </a:ext>
              </a:extLst>
            </p:cNvPr>
            <p:cNvSpPr/>
            <p:nvPr/>
          </p:nvSpPr>
          <p:spPr>
            <a:xfrm>
              <a:off x="548640" y="1590040"/>
              <a:ext cx="7752080" cy="1457960"/>
            </a:xfrm>
            <a:prstGeom prst="roundRect">
              <a:avLst>
                <a:gd name="adj" fmla="val 10588"/>
              </a:avLst>
            </a:prstGeom>
            <a:solidFill>
              <a:srgbClr val="FFFFFF"/>
            </a:solidFill>
            <a:ln/>
            <a:effectLst>
              <a:outerShdw blurRad="76200" dist="25400" dir="5400000" algn="bl" rotWithShape="0">
                <a:srgbClr val="1B3A3A">
                  <a:alpha val="18000"/>
                </a:srgbClr>
              </a:outerShdw>
            </a:effectLst>
          </p:spPr>
          <p:txBody>
            <a:bodyPr/>
            <a:lstStyle/>
            <a:p>
              <a:endParaRPr lang="el-GR" noProof="0"/>
            </a:p>
          </p:txBody>
        </p:sp>
        <p:sp>
          <p:nvSpPr>
            <p:cNvPr id="4" name="Shape 2">
              <a:extLst>
                <a:ext uri="{FF2B5EF4-FFF2-40B4-BE49-F238E27FC236}">
                  <a16:creationId xmlns:a16="http://schemas.microsoft.com/office/drawing/2014/main" id="{DF68D645-5D9E-31F7-C380-4C5F68886B4A}"/>
                </a:ext>
              </a:extLst>
            </p:cNvPr>
            <p:cNvSpPr/>
            <p:nvPr/>
          </p:nvSpPr>
          <p:spPr>
            <a:xfrm>
              <a:off x="777240" y="1732788"/>
              <a:ext cx="512064" cy="512064"/>
            </a:xfrm>
            <a:prstGeom prst="ellipse">
              <a:avLst/>
            </a:prstGeom>
            <a:solidFill>
              <a:srgbClr val="028090"/>
            </a:solidFill>
            <a:ln/>
          </p:spPr>
          <p:txBody>
            <a:bodyPr/>
            <a:lstStyle/>
            <a:p>
              <a:endParaRPr lang="el-GR" noProof="0"/>
            </a:p>
          </p:txBody>
        </p:sp>
        <p:sp>
          <p:nvSpPr>
            <p:cNvPr id="5" name="Text 3">
              <a:extLst>
                <a:ext uri="{FF2B5EF4-FFF2-40B4-BE49-F238E27FC236}">
                  <a16:creationId xmlns:a16="http://schemas.microsoft.com/office/drawing/2014/main" id="{AF470D08-FAF5-141F-6F5D-9989AF220F4E}"/>
                </a:ext>
              </a:extLst>
            </p:cNvPr>
            <p:cNvSpPr/>
            <p:nvPr/>
          </p:nvSpPr>
          <p:spPr>
            <a:xfrm>
              <a:off x="777240" y="1732788"/>
              <a:ext cx="512064" cy="53238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l-GR" sz="3200" b="1">
                  <a:solidFill>
                    <a:srgbClr val="FFFFFF"/>
                  </a:solidFill>
                  <a:ea typeface="Calibri"/>
                  <a:cs typeface="Calibri"/>
                </a:rPr>
                <a:t>Δ</a:t>
              </a:r>
              <a:endParaRPr lang="en-US"/>
            </a:p>
          </p:txBody>
        </p:sp>
        <p:sp>
          <p:nvSpPr>
            <p:cNvPr id="31" name="Text 4">
              <a:extLst>
                <a:ext uri="{FF2B5EF4-FFF2-40B4-BE49-F238E27FC236}">
                  <a16:creationId xmlns:a16="http://schemas.microsoft.com/office/drawing/2014/main" id="{A9788932-CEE7-F891-1C6C-A39EB700AEF1}"/>
                </a:ext>
              </a:extLst>
            </p:cNvPr>
            <p:cNvSpPr/>
            <p:nvPr/>
          </p:nvSpPr>
          <p:spPr>
            <a:xfrm>
              <a:off x="1531499" y="1939216"/>
              <a:ext cx="6705600" cy="7264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r>
                <a:rPr lang="el-GR" sz="3200">
                  <a:solidFill>
                    <a:srgbClr val="0B2E30"/>
                  </a:solidFill>
                  <a:ea typeface="Calibri"/>
                  <a:cs typeface="Calibri"/>
                </a:rPr>
                <a:t>Διαβούλευση με τις Οργανώσεις (</a:t>
              </a:r>
              <a:r>
                <a:rPr lang="el-GR" sz="3200" err="1">
                  <a:solidFill>
                    <a:srgbClr val="0B2E30"/>
                  </a:solidFill>
                  <a:ea typeface="Calibri"/>
                  <a:cs typeface="Calibri"/>
                </a:rPr>
                <a:t>θεμ</a:t>
              </a:r>
              <a:r>
                <a:rPr lang="el-GR" sz="3200">
                  <a:solidFill>
                    <a:srgbClr val="0B2E30"/>
                  </a:solidFill>
                  <a:ea typeface="Calibri"/>
                  <a:cs typeface="Calibri"/>
                </a:rPr>
                <a:t>. 8-9)</a:t>
              </a:r>
              <a:endParaRPr lang="en-US"/>
            </a:p>
            <a:p>
              <a:endParaRPr lang="el-GR" sz="3200">
                <a:solidFill>
                  <a:srgbClr val="0B2E30"/>
                </a:solidFill>
                <a:ea typeface="Calibri"/>
                <a:cs typeface="Calibri"/>
              </a:endParaRPr>
            </a:p>
          </p:txBody>
        </p:sp>
        <p:sp>
          <p:nvSpPr>
            <p:cNvPr id="43" name="Text 19">
              <a:extLst>
                <a:ext uri="{FF2B5EF4-FFF2-40B4-BE49-F238E27FC236}">
                  <a16:creationId xmlns:a16="http://schemas.microsoft.com/office/drawing/2014/main" id="{1616D7D2-CA7F-41C8-21AA-6CC0B0DE7DCC}"/>
                </a:ext>
              </a:extLst>
            </p:cNvPr>
            <p:cNvSpPr/>
            <p:nvPr/>
          </p:nvSpPr>
          <p:spPr>
            <a:xfrm>
              <a:off x="6656976" y="2639930"/>
              <a:ext cx="512064" cy="512064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l-GR" sz="2000" b="1" noProof="0">
                  <a:solidFill>
                    <a:srgbClr val="FFFFFF"/>
                  </a:solidFill>
                  <a:ea typeface="Calibri"/>
                  <a:cs typeface="Calibri"/>
                </a:rPr>
                <a:t>6</a:t>
              </a:r>
            </a:p>
          </p:txBody>
        </p:sp>
      </p:grpSp>
      <p:sp>
        <p:nvSpPr>
          <p:cNvPr id="13" name="Text 11">
            <a:extLst>
              <a:ext uri="{FF2B5EF4-FFF2-40B4-BE49-F238E27FC236}">
                <a16:creationId xmlns:a16="http://schemas.microsoft.com/office/drawing/2014/main" id="{B7DC0D74-5A28-3DEE-007D-2F1C1251EEF9}"/>
              </a:ext>
            </a:extLst>
          </p:cNvPr>
          <p:cNvSpPr/>
          <p:nvPr/>
        </p:nvSpPr>
        <p:spPr>
          <a:xfrm>
            <a:off x="6183811" y="449050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20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2</a:t>
            </a:r>
            <a:endParaRPr lang="el-GR" sz="20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28555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F65E87-466F-02E5-C4D5-A1390FA87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F77BFA6B-8471-0E0B-FD7E-9C6A2A308D71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BC5D7BC-BCA1-2686-CD13-B8F3561D09FD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8</a:t>
            </a:r>
            <a:endParaRPr lang="el-GR" sz="1600" b="1" noProof="0">
              <a:solidFill>
                <a:srgbClr val="FFFFFF"/>
              </a:solidFill>
              <a:ea typeface="Calibri"/>
              <a:cs typeface="Calibri"/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086F78D-EB90-ED6A-509B-14E419D57B04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 noProof="0">
                <a:solidFill>
                  <a:srgbClr val="4C6B6D"/>
                </a:solidFill>
                <a:ea typeface="Calibri"/>
                <a:cs typeface="Calibri"/>
              </a:rPr>
              <a:t>ΟΔΗΓΟΣ ΕΝΔΥΝΑΜΩΣΗΣ &amp; ΣΥΝΕΡΓΑΣΙΑΣ ΦΟΡΕΩΝ</a:t>
            </a: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A46938D7-9B4E-626D-AFFF-217AB0F403FC}"/>
              </a:ext>
            </a:extLst>
          </p:cNvPr>
          <p:cNvSpPr/>
          <p:nvPr/>
        </p:nvSpPr>
        <p:spPr>
          <a:xfrm>
            <a:off x="457200" y="86868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3000" b="1" noProof="0">
                <a:solidFill>
                  <a:srgbClr val="0B2E30"/>
                </a:solidFill>
                <a:latin typeface="Cambria"/>
                <a:ea typeface="Cambria"/>
              </a:rPr>
              <a:t>Οδηγός Ενδυνάμωσης και Συνεργασίας Φορέων</a:t>
            </a:r>
            <a:endParaRPr lang="el-GR" noProof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5CC152CC-B7ED-3E8F-5322-F1D62E1E76D0}"/>
              </a:ext>
            </a:extLst>
          </p:cNvPr>
          <p:cNvSpPr/>
          <p:nvPr/>
        </p:nvSpPr>
        <p:spPr>
          <a:xfrm>
            <a:off x="457200" y="1938383"/>
            <a:ext cx="3566160" cy="4328159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3A3A">
                <a:alpha val="15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5DEA9FAA-D872-F11F-FBA8-8022A3E2377C}"/>
              </a:ext>
            </a:extLst>
          </p:cNvPr>
          <p:cNvSpPr/>
          <p:nvPr/>
        </p:nvSpPr>
        <p:spPr>
          <a:xfrm>
            <a:off x="714104" y="2181498"/>
            <a:ext cx="3081382" cy="72208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700" b="1" noProof="0">
                <a:solidFill>
                  <a:srgbClr val="0B2E30"/>
                </a:solidFill>
                <a:ea typeface="Calibri"/>
                <a:cs typeface="Calibri"/>
              </a:rPr>
              <a:t>Ο Ρόλος της Οικογένειας &amp; των Συλλόγων Γονέων</a:t>
            </a:r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9847213A-CDB9-B414-AFA1-94D3A74A2C80}"/>
              </a:ext>
            </a:extLst>
          </p:cNvPr>
          <p:cNvSpPr/>
          <p:nvPr/>
        </p:nvSpPr>
        <p:spPr>
          <a:xfrm>
            <a:off x="706846" y="3114040"/>
            <a:ext cx="2805611" cy="27976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/>
              <a:buChar char="•"/>
            </a:pP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Μετάβαση από την «υπερπροστασία» στην </a:t>
            </a:r>
            <a:r>
              <a:rPr lang="el-GR" sz="1500" b="1" noProof="0">
                <a:solidFill>
                  <a:srgbClr val="4C6B6D"/>
                </a:solidFill>
                <a:ea typeface="+mn-lt"/>
                <a:cs typeface="+mn-lt"/>
              </a:rPr>
              <a:t>ενδυνάμωση</a:t>
            </a: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 και την </a:t>
            </a:r>
            <a:r>
              <a:rPr lang="el-GR" sz="1500" b="1" noProof="0">
                <a:solidFill>
                  <a:srgbClr val="4C6B6D"/>
                </a:solidFill>
                <a:ea typeface="+mn-lt"/>
                <a:cs typeface="+mn-lt"/>
              </a:rPr>
              <a:t>ανεξάρτητη διαβίωση</a:t>
            </a: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. </a:t>
            </a:r>
            <a:endParaRPr lang="el-GR" sz="1500" noProof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Συμμετοχή των γονέων ως ιδρυτικά μέλη ή υποστηρικτές σε Κοινωνικές Επιχειρήσεις. </a:t>
            </a:r>
            <a:endParaRPr lang="el-GR" sz="1500" noProof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Δημιουργία δικτύων αλληλοβοήθειας και ανταλλαγής καλών πρακτικών.</a:t>
            </a:r>
            <a:endParaRPr lang="el-GR" sz="1500" noProof="0">
              <a:ea typeface="+mn-lt"/>
              <a:cs typeface="+mn-lt"/>
            </a:endParaRPr>
          </a:p>
          <a:p>
            <a:pPr marL="0" indent="0">
              <a:buNone/>
            </a:pPr>
            <a:endParaRPr lang="el-GR" sz="1400" noProof="0">
              <a:solidFill>
                <a:srgbClr val="4C6B6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A0359513-B365-9F19-8EE8-D8116C01E830}"/>
              </a:ext>
            </a:extLst>
          </p:cNvPr>
          <p:cNvSpPr/>
          <p:nvPr/>
        </p:nvSpPr>
        <p:spPr>
          <a:xfrm>
            <a:off x="4343400" y="1945640"/>
            <a:ext cx="3566160" cy="432816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3A3A">
                <a:alpha val="15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292E02F2-37BB-2069-5448-F435F22F7008}"/>
              </a:ext>
            </a:extLst>
          </p:cNvPr>
          <p:cNvSpPr/>
          <p:nvPr/>
        </p:nvSpPr>
        <p:spPr>
          <a:xfrm>
            <a:off x="4716417" y="2203268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Ο Ρόλος του Συμβούλου Υποστηριζόμενης Απασχόλησης</a:t>
            </a:r>
          </a:p>
        </p:txBody>
      </p:sp>
      <p:sp>
        <p:nvSpPr>
          <p:cNvPr id="16" name="Text 14">
            <a:extLst>
              <a:ext uri="{FF2B5EF4-FFF2-40B4-BE49-F238E27FC236}">
                <a16:creationId xmlns:a16="http://schemas.microsoft.com/office/drawing/2014/main" id="{F4658419-9DA4-8FE1-F89F-EA1E33216CDB}"/>
              </a:ext>
            </a:extLst>
          </p:cNvPr>
          <p:cNvSpPr/>
          <p:nvPr/>
        </p:nvSpPr>
        <p:spPr>
          <a:xfrm>
            <a:off x="4709160" y="3469640"/>
            <a:ext cx="2834640" cy="21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/>
              <a:buChar char="•"/>
            </a:pP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Αξιολογεί τις δεξιότητες του ατόμου και τις απαιτήσεις της θέσης. </a:t>
            </a:r>
            <a:endParaRPr lang="el-GR" sz="1500" noProof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Εκπαιδεύει το άτομο </a:t>
            </a:r>
            <a:r>
              <a:rPr lang="el-GR" sz="1500" i="1" noProof="0">
                <a:solidFill>
                  <a:srgbClr val="4C6B6D"/>
                </a:solidFill>
                <a:ea typeface="+mn-lt"/>
                <a:cs typeface="+mn-lt"/>
              </a:rPr>
              <a:t>επί τόπου</a:t>
            </a: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 στον χώρο εργασίας. </a:t>
            </a:r>
            <a:endParaRPr lang="el-GR" sz="1500" noProof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Ευαισθητοποιεί το υπόλοιπο προσωπικό της επιχείρησης. </a:t>
            </a:r>
            <a:endParaRPr lang="el-GR" sz="1500" noProof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Σταδιακά αποσύρεται καθώς το άτομο αποκτά αυτονομία.</a:t>
            </a:r>
            <a:endParaRPr lang="el-GR" sz="1500" noProof="0">
              <a:ea typeface="+mn-lt"/>
              <a:cs typeface="+mn-lt"/>
            </a:endParaRPr>
          </a:p>
          <a:p>
            <a:pPr marL="0" indent="0">
              <a:buNone/>
            </a:pPr>
            <a:endParaRPr lang="el-GR" sz="1400" noProof="0">
              <a:solidFill>
                <a:srgbClr val="4C6B6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182911E9-AC23-BDB9-72D9-6072F773953D}"/>
              </a:ext>
            </a:extLst>
          </p:cNvPr>
          <p:cNvSpPr/>
          <p:nvPr/>
        </p:nvSpPr>
        <p:spPr>
          <a:xfrm>
            <a:off x="8229600" y="1938384"/>
            <a:ext cx="3515361" cy="4335416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1B3A3A">
                <a:alpha val="15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6DC79F0D-939A-468C-9765-049EDE61969A}"/>
              </a:ext>
            </a:extLst>
          </p:cNvPr>
          <p:cNvSpPr/>
          <p:nvPr/>
        </p:nvSpPr>
        <p:spPr>
          <a:xfrm>
            <a:off x="8595360" y="2203268"/>
            <a:ext cx="2834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7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Δικτύωση, Συνέργειες &amp; Τοπική Αυτοδιοίκηση</a:t>
            </a: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03B6FE59-176E-0CA2-D133-21F60C8DADCC}"/>
              </a:ext>
            </a:extLst>
          </p:cNvPr>
          <p:cNvSpPr/>
          <p:nvPr/>
        </p:nvSpPr>
        <p:spPr>
          <a:xfrm>
            <a:off x="8595360" y="3447869"/>
            <a:ext cx="2870925" cy="2129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/>
              <a:buChar char="•"/>
            </a:pPr>
            <a:r>
              <a:rPr lang="el-GR" sz="1500" b="1" noProof="0">
                <a:solidFill>
                  <a:srgbClr val="4C6B6D"/>
                </a:solidFill>
                <a:ea typeface="+mn-lt"/>
                <a:cs typeface="+mn-lt"/>
              </a:rPr>
              <a:t>Συνεργασία με Δήμους:</a:t>
            </a: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 Παραχώρηση χώρων για στέγαση </a:t>
            </a:r>
            <a:r>
              <a:rPr lang="el-GR" sz="1500" noProof="0" err="1">
                <a:solidFill>
                  <a:srgbClr val="4C6B6D"/>
                </a:solidFill>
                <a:ea typeface="+mn-lt"/>
                <a:cs typeface="+mn-lt"/>
              </a:rPr>
              <a:t>Κοιν.Επ</a:t>
            </a: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. (π.χ. δημοτικά αναψυκτήρια, εργαστήρια). </a:t>
            </a:r>
            <a:endParaRPr lang="el-GR" sz="1500" noProof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l-GR" sz="1500" b="1" noProof="0">
                <a:solidFill>
                  <a:srgbClr val="4C6B6D"/>
                </a:solidFill>
                <a:ea typeface="+mn-lt"/>
                <a:cs typeface="+mn-lt"/>
              </a:rPr>
              <a:t>Συνέργειες με Ιδιωτικές Επιχειρήσεις:</a:t>
            </a: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 Αγορά προϊόντων/υπηρεσιών από </a:t>
            </a:r>
            <a:r>
              <a:rPr lang="el-GR" sz="1500" noProof="0" err="1">
                <a:solidFill>
                  <a:srgbClr val="4C6B6D"/>
                </a:solidFill>
                <a:ea typeface="+mn-lt"/>
                <a:cs typeface="+mn-lt"/>
              </a:rPr>
              <a:t>Κοιν.Επ</a:t>
            </a: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. στο πλαίσιο της ΕΚΕ. </a:t>
            </a:r>
            <a:endParaRPr lang="el-GR" sz="1500" noProof="0">
              <a:ea typeface="Calibri"/>
              <a:cs typeface="Calibri"/>
            </a:endParaRPr>
          </a:p>
          <a:p>
            <a:pPr marL="285750" indent="-285750">
              <a:buFont typeface="Arial"/>
              <a:buChar char="•"/>
            </a:pPr>
            <a:r>
              <a:rPr lang="el-GR" sz="1500" b="1" noProof="0">
                <a:solidFill>
                  <a:srgbClr val="4C6B6D"/>
                </a:solidFill>
                <a:ea typeface="+mn-lt"/>
                <a:cs typeface="+mn-lt"/>
              </a:rPr>
              <a:t>Δημιουργία Τοπικών Συμπράξεων:</a:t>
            </a:r>
            <a:r>
              <a:rPr lang="el-GR" sz="1500" noProof="0">
                <a:solidFill>
                  <a:srgbClr val="4C6B6D"/>
                </a:solidFill>
                <a:ea typeface="+mn-lt"/>
                <a:cs typeface="+mn-lt"/>
              </a:rPr>
              <a:t> Ένωση δυνάμεων ΜΚΟ, επιχειρήσεων και φορέων αναπηρίας.</a:t>
            </a:r>
            <a:endParaRPr lang="el-GR" sz="1500" noProof="0">
              <a:ea typeface="+mn-lt"/>
              <a:cs typeface="+mn-lt"/>
            </a:endParaRPr>
          </a:p>
          <a:p>
            <a:pPr marL="0" indent="0">
              <a:buNone/>
            </a:pPr>
            <a:endParaRPr lang="el-GR" sz="1500" noProof="0">
              <a:solidFill>
                <a:srgbClr val="4C6B6D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9AA157AF-08C4-FA56-D9BE-2815BF94EC7C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6015B006-97B7-CBB3-C77E-91F784226FE5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>
                <a:solidFill>
                  <a:srgbClr val="4C6B6D"/>
                </a:solidFill>
                <a:ea typeface="Calibri"/>
                <a:cs typeface="Calibri"/>
              </a:rPr>
              <a:t>30</a:t>
            </a:r>
            <a:endParaRPr lang="el-GR" sz="1000" noProof="0">
              <a:solidFill>
                <a:srgbClr val="4C6B6D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08392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AAF26ED-5A33-2797-5CD5-D96F9C6ED0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9C295225-15CA-C42D-EAE2-AE5711CD5833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AB2C7B8-E84E-017B-8108-40AF0D2DE27A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ea typeface="Calibri"/>
                <a:cs typeface="Calibri"/>
              </a:rPr>
              <a:t>9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A11FF991-C193-13A7-CD88-31D49007C594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ΣΥΜΠΕΡΑΣΜΑΤΑ &amp; ΒΗΜΑ ΠΡΟΣ ΤΟ ΜΕΛΛΟΝ</a:t>
            </a:r>
            <a:endParaRPr lang="el-GR" sz="1300" noProof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416BFB49-4EE2-41C1-05D7-5BD0C1878B5C}"/>
              </a:ext>
            </a:extLst>
          </p:cNvPr>
          <p:cNvSpPr/>
          <p:nvPr/>
        </p:nvSpPr>
        <p:spPr>
          <a:xfrm>
            <a:off x="457200" y="822960"/>
            <a:ext cx="10058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2700" b="1" noProof="0">
                <a:solidFill>
                  <a:srgbClr val="0B2E30"/>
                </a:solidFill>
                <a:latin typeface="Cambria"/>
                <a:ea typeface="Cambria"/>
              </a:rPr>
              <a:t>Οικονομικός &amp; Κοινωνικός Αντίκτυπος</a:t>
            </a:r>
            <a:endParaRPr lang="el-GR" noProof="0"/>
          </a:p>
        </p:txBody>
      </p:sp>
      <p:sp>
        <p:nvSpPr>
          <p:cNvPr id="6" name="Shape 4">
            <a:extLst>
              <a:ext uri="{FF2B5EF4-FFF2-40B4-BE49-F238E27FC236}">
                <a16:creationId xmlns:a16="http://schemas.microsoft.com/office/drawing/2014/main" id="{87CBA773-0A22-8A84-803B-DD527E63DEC1}"/>
              </a:ext>
            </a:extLst>
          </p:cNvPr>
          <p:cNvSpPr/>
          <p:nvPr/>
        </p:nvSpPr>
        <p:spPr>
          <a:xfrm>
            <a:off x="457200" y="2148840"/>
            <a:ext cx="5440680" cy="1965960"/>
          </a:xfrm>
          <a:prstGeom prst="roundRect">
            <a:avLst>
              <a:gd name="adj" fmla="val 5581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AC36707-0619-318E-3F01-70558C77FC48}"/>
              </a:ext>
            </a:extLst>
          </p:cNvPr>
          <p:cNvSpPr/>
          <p:nvPr/>
        </p:nvSpPr>
        <p:spPr>
          <a:xfrm>
            <a:off x="777240" y="2377440"/>
            <a:ext cx="4800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2400" b="1" noProof="0">
                <a:solidFill>
                  <a:srgbClr val="FFFFFF"/>
                </a:solidFill>
                <a:latin typeface="Cambria"/>
                <a:ea typeface="Cambria"/>
              </a:rPr>
              <a:t>Για τα Άτομα με Αναπηρία</a:t>
            </a:r>
            <a:endParaRPr lang="el-GR" noProof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51AA350-6C32-0C42-CC7B-F531C9CC83EE}"/>
              </a:ext>
            </a:extLst>
          </p:cNvPr>
          <p:cNvSpPr/>
          <p:nvPr/>
        </p:nvSpPr>
        <p:spPr>
          <a:xfrm>
            <a:off x="740955" y="2880360"/>
            <a:ext cx="4793343" cy="11567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/>
              <a:buChar char="•"/>
            </a:pPr>
            <a:r>
              <a:rPr lang="el-GR" sz="1600" noProof="0">
                <a:solidFill>
                  <a:srgbClr val="F0FFFC"/>
                </a:solidFill>
                <a:ea typeface="+mn-lt"/>
                <a:cs typeface="+mn-lt"/>
              </a:rPr>
              <a:t>Αυτονομία,</a:t>
            </a:r>
            <a:endParaRPr lang="el-GR" sz="1600" noProof="0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l-GR" sz="1600" noProof="0">
                <a:solidFill>
                  <a:srgbClr val="F0FFFC"/>
                </a:solidFill>
                <a:ea typeface="+mn-lt"/>
                <a:cs typeface="+mn-lt"/>
              </a:rPr>
              <a:t>Εισόδημα,</a:t>
            </a:r>
            <a:endParaRPr lang="el-GR" sz="1600" noProof="0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l-GR" sz="1600" noProof="0">
                <a:solidFill>
                  <a:srgbClr val="F0FFFC"/>
                </a:solidFill>
                <a:ea typeface="+mn-lt"/>
                <a:cs typeface="+mn-lt"/>
              </a:rPr>
              <a:t>Κοινωνική ένταξη,</a:t>
            </a:r>
            <a:endParaRPr lang="el-GR" sz="1600" noProof="0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l-GR" sz="1600" noProof="0">
                <a:solidFill>
                  <a:srgbClr val="F0FFFC"/>
                </a:solidFill>
                <a:ea typeface="+mn-lt"/>
                <a:cs typeface="+mn-lt"/>
              </a:rPr>
              <a:t>Βελτίωση ψυχικής υγείας</a:t>
            </a:r>
            <a:endParaRPr lang="el-GR" sz="1600" noProof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7AD9D32C-0CA4-7CFC-9F43-75C06A5095F9}"/>
              </a:ext>
            </a:extLst>
          </p:cNvPr>
          <p:cNvSpPr/>
          <p:nvPr/>
        </p:nvSpPr>
        <p:spPr>
          <a:xfrm>
            <a:off x="6217920" y="2148840"/>
            <a:ext cx="5440680" cy="1965960"/>
          </a:xfrm>
          <a:prstGeom prst="roundRect">
            <a:avLst>
              <a:gd name="adj" fmla="val 5581"/>
            </a:avLst>
          </a:prstGeom>
          <a:solidFill>
            <a:srgbClr val="00A89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BA8E65B1-7A3B-D385-2F98-87E2A2546B26}"/>
              </a:ext>
            </a:extLst>
          </p:cNvPr>
          <p:cNvSpPr/>
          <p:nvPr/>
        </p:nvSpPr>
        <p:spPr>
          <a:xfrm>
            <a:off x="6537960" y="2377440"/>
            <a:ext cx="4800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2400" b="1" noProof="0">
                <a:solidFill>
                  <a:srgbClr val="FFFFFF"/>
                </a:solidFill>
                <a:latin typeface="Cambria"/>
                <a:ea typeface="Cambria"/>
              </a:rPr>
              <a:t>Για την Πολιτεία</a:t>
            </a:r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B7E4E44A-54CC-2B23-000E-27BC5C53766B}"/>
              </a:ext>
            </a:extLst>
          </p:cNvPr>
          <p:cNvSpPr/>
          <p:nvPr/>
        </p:nvSpPr>
        <p:spPr>
          <a:xfrm>
            <a:off x="6537960" y="2880360"/>
            <a:ext cx="5185229" cy="11277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>
              <a:buFont typeface="Arial"/>
              <a:buChar char="•"/>
            </a:pPr>
            <a:r>
              <a:rPr lang="el-GR" sz="1600" noProof="0">
                <a:solidFill>
                  <a:srgbClr val="F0FFFC"/>
                </a:solidFill>
                <a:ea typeface="+mn-lt"/>
                <a:cs typeface="+mn-lt"/>
              </a:rPr>
              <a:t>Μείωση επιδοματικών δαπανών,</a:t>
            </a:r>
            <a:endParaRPr lang="el-GR" sz="1600" noProof="0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l-GR" sz="1600" noProof="0">
                <a:solidFill>
                  <a:srgbClr val="F0FFFC"/>
                </a:solidFill>
                <a:ea typeface="+mn-lt"/>
                <a:cs typeface="+mn-lt"/>
              </a:rPr>
              <a:t>Μετατροπή δικαιούχων σε φορολογούμενους πολίτες,</a:t>
            </a:r>
            <a:endParaRPr lang="el-GR" sz="1600" noProof="0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l-GR" sz="1600" noProof="0">
                <a:solidFill>
                  <a:srgbClr val="F0FFFC"/>
                </a:solidFill>
                <a:ea typeface="+mn-lt"/>
                <a:cs typeface="+mn-lt"/>
              </a:rPr>
              <a:t>Αύξηση ΑΕΠ</a:t>
            </a:r>
            <a:endParaRPr lang="el-GR" sz="1600" noProof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8" name="Shape 16">
            <a:extLst>
              <a:ext uri="{FF2B5EF4-FFF2-40B4-BE49-F238E27FC236}">
                <a16:creationId xmlns:a16="http://schemas.microsoft.com/office/drawing/2014/main" id="{90833D75-0F47-C781-2EC6-FCBA0972B8C0}"/>
              </a:ext>
            </a:extLst>
          </p:cNvPr>
          <p:cNvSpPr/>
          <p:nvPr/>
        </p:nvSpPr>
        <p:spPr>
          <a:xfrm>
            <a:off x="3373120" y="4418149"/>
            <a:ext cx="5440680" cy="1965960"/>
          </a:xfrm>
          <a:prstGeom prst="roundRect">
            <a:avLst>
              <a:gd name="adj" fmla="val 5581"/>
            </a:avLst>
          </a:prstGeom>
          <a:solidFill>
            <a:srgbClr val="023436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9" name="Text 17">
            <a:extLst>
              <a:ext uri="{FF2B5EF4-FFF2-40B4-BE49-F238E27FC236}">
                <a16:creationId xmlns:a16="http://schemas.microsoft.com/office/drawing/2014/main" id="{59FFD0EA-389C-01C5-F047-5E9505E8A289}"/>
              </a:ext>
            </a:extLst>
          </p:cNvPr>
          <p:cNvSpPr/>
          <p:nvPr/>
        </p:nvSpPr>
        <p:spPr>
          <a:xfrm>
            <a:off x="3700417" y="4574177"/>
            <a:ext cx="4800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2400" b="1" noProof="0">
                <a:solidFill>
                  <a:srgbClr val="FFFFFF"/>
                </a:solidFill>
                <a:latin typeface="Cambria"/>
                <a:ea typeface="Cambria"/>
              </a:rPr>
              <a:t>Για την Κοινωνία </a:t>
            </a:r>
          </a:p>
        </p:txBody>
      </p:sp>
      <p:sp>
        <p:nvSpPr>
          <p:cNvPr id="21" name="Text 19">
            <a:extLst>
              <a:ext uri="{FF2B5EF4-FFF2-40B4-BE49-F238E27FC236}">
                <a16:creationId xmlns:a16="http://schemas.microsoft.com/office/drawing/2014/main" id="{EED86620-C85C-4B68-980D-02E038431DD7}"/>
              </a:ext>
            </a:extLst>
          </p:cNvPr>
          <p:cNvSpPr/>
          <p:nvPr/>
        </p:nvSpPr>
        <p:spPr>
          <a:xfrm>
            <a:off x="3700417" y="5246915"/>
            <a:ext cx="4800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50" indent="-285750">
              <a:buFont typeface="Arial"/>
              <a:buChar char="•"/>
            </a:pPr>
            <a:r>
              <a:rPr lang="el-GR" sz="1600" noProof="0">
                <a:solidFill>
                  <a:srgbClr val="F0FFFC"/>
                </a:solidFill>
                <a:ea typeface="+mn-lt"/>
                <a:cs typeface="+mn-lt"/>
              </a:rPr>
              <a:t>Αλλαγή νοοτροπίας, </a:t>
            </a:r>
            <a:endParaRPr lang="el-GR" noProof="0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l-GR" sz="1600" noProof="0">
                <a:solidFill>
                  <a:srgbClr val="F0FFFC"/>
                </a:solidFill>
                <a:ea typeface="+mn-lt"/>
                <a:cs typeface="+mn-lt"/>
              </a:rPr>
              <a:t>Άρση στερεοτύπων, </a:t>
            </a:r>
            <a:endParaRPr lang="el-GR" noProof="0">
              <a:solidFill>
                <a:srgbClr val="000000"/>
              </a:solidFill>
              <a:ea typeface="+mn-lt"/>
              <a:cs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l-GR" sz="1600" noProof="0">
                <a:solidFill>
                  <a:srgbClr val="F0FFFC"/>
                </a:solidFill>
                <a:ea typeface="+mn-lt"/>
                <a:cs typeface="+mn-lt"/>
              </a:rPr>
              <a:t>Εμπλουτισμός του κοινωνικού ιστού</a:t>
            </a:r>
            <a:endParaRPr lang="el-GR" noProof="0">
              <a:ea typeface="Calibri"/>
              <a:cs typeface="Calibri"/>
            </a:endParaRPr>
          </a:p>
        </p:txBody>
      </p:sp>
      <p:sp>
        <p:nvSpPr>
          <p:cNvPr id="22" name="Text 20">
            <a:extLst>
              <a:ext uri="{FF2B5EF4-FFF2-40B4-BE49-F238E27FC236}">
                <a16:creationId xmlns:a16="http://schemas.microsoft.com/office/drawing/2014/main" id="{202B39D5-4F06-32A9-0EE0-52459A9BEED4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23" name="Text 21">
            <a:extLst>
              <a:ext uri="{FF2B5EF4-FFF2-40B4-BE49-F238E27FC236}">
                <a16:creationId xmlns:a16="http://schemas.microsoft.com/office/drawing/2014/main" id="{A2A13FDF-5964-D2F9-DB8D-839A3894C952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>
                <a:solidFill>
                  <a:srgbClr val="4C6B6D"/>
                </a:solidFill>
                <a:ea typeface="Calibri"/>
                <a:cs typeface="Calibri"/>
              </a:rPr>
              <a:t>31</a:t>
            </a:r>
            <a:endParaRPr lang="el-GR" sz="1000" noProof="0">
              <a:solidFill>
                <a:srgbClr val="4C6B6D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938260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AF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179185-364F-4CC8-FCB9-22FCD6964F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FAD1EE3-9BB5-A78C-1EB6-A4B0F9CBBD29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oundRect">
            <a:avLst>
              <a:gd name="adj" fmla="val 20000"/>
            </a:avLst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9D914BE-B3CD-F67C-0349-179B5102E677}"/>
              </a:ext>
            </a:extLst>
          </p:cNvPr>
          <p:cNvSpPr/>
          <p:nvPr/>
        </p:nvSpPr>
        <p:spPr>
          <a:xfrm>
            <a:off x="457200" y="411480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ea typeface="Calibri"/>
                <a:cs typeface="Calibri"/>
              </a:rPr>
              <a:t>9</a:t>
            </a: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C53A674-6187-BBFA-C508-B31D81558FE8}"/>
              </a:ext>
            </a:extLst>
          </p:cNvPr>
          <p:cNvSpPr/>
          <p:nvPr/>
        </p:nvSpPr>
        <p:spPr>
          <a:xfrm>
            <a:off x="1051560" y="4114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300" kern="0" spc="100" noProof="0">
                <a:solidFill>
                  <a:srgbClr val="4C6B6D"/>
                </a:solidFill>
                <a:latin typeface="Calibri"/>
                <a:ea typeface="Calibri"/>
                <a:cs typeface="Calibri"/>
              </a:rPr>
              <a:t>ΣΥΜΠΕΡΑΣΜΑΤΑ &amp; ΒΗΜΑ ΠΡΟΣ ΤΟ ΜΕΛΛΟΝ</a:t>
            </a:r>
            <a:endParaRPr lang="el-GR" noProof="0"/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EF11059E-3350-04A0-FF7D-6442A74FB41B}"/>
              </a:ext>
            </a:extLst>
          </p:cNvPr>
          <p:cNvSpPr/>
          <p:nvPr/>
        </p:nvSpPr>
        <p:spPr>
          <a:xfrm>
            <a:off x="500742" y="825138"/>
            <a:ext cx="8186058" cy="484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3000" b="1" noProof="0">
                <a:solidFill>
                  <a:srgbClr val="0B2E30"/>
                </a:solidFill>
                <a:latin typeface="Cambria"/>
                <a:ea typeface="Cambria"/>
              </a:rPr>
              <a:t>Βήματα Δράσης</a:t>
            </a:r>
            <a:endParaRPr lang="el-GR" noProof="0"/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F020B33F-B282-93F7-705C-E15D4B84091D}"/>
              </a:ext>
            </a:extLst>
          </p:cNvPr>
          <p:cNvSpPr/>
          <p:nvPr/>
        </p:nvSpPr>
        <p:spPr>
          <a:xfrm>
            <a:off x="592183" y="2271486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430A8D7-6B09-3838-8D77-64C323DF76A7}"/>
              </a:ext>
            </a:extLst>
          </p:cNvPr>
          <p:cNvSpPr/>
          <p:nvPr/>
        </p:nvSpPr>
        <p:spPr>
          <a:xfrm>
            <a:off x="584926" y="2271486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l-GR" sz="1600" noProof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4204BCA2-3EDF-5FA5-49A7-AD11CED206B7}"/>
              </a:ext>
            </a:extLst>
          </p:cNvPr>
          <p:cNvSpPr/>
          <p:nvPr/>
        </p:nvSpPr>
        <p:spPr>
          <a:xfrm>
            <a:off x="1234440" y="2191077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DC20C216-DD2D-CD49-9ABE-64D96EBAB1C0}"/>
              </a:ext>
            </a:extLst>
          </p:cNvPr>
          <p:cNvSpPr/>
          <p:nvPr/>
        </p:nvSpPr>
        <p:spPr>
          <a:xfrm>
            <a:off x="1477554" y="2191077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Εντοπίστε την επιχειρηματική ευκαιρία και την ομάδα στόχο.</a:t>
            </a:r>
            <a:endParaRPr lang="el-GR" sz="1400" noProof="0">
              <a:ea typeface="Calibri"/>
              <a:cs typeface="Calibri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7A71B067-4C01-C504-AF85-5C8E75072A32}"/>
              </a:ext>
            </a:extLst>
          </p:cNvPr>
          <p:cNvSpPr/>
          <p:nvPr/>
        </p:nvSpPr>
        <p:spPr>
          <a:xfrm flipH="1">
            <a:off x="800898" y="2751764"/>
            <a:ext cx="7258" cy="1281466"/>
          </a:xfrm>
          <a:prstGeom prst="line">
            <a:avLst/>
          </a:prstGeom>
          <a:noFill/>
          <a:ln w="25400">
            <a:solidFill>
              <a:srgbClr val="BFDAD6"/>
            </a:solidFill>
            <a:prstDash val="dash"/>
          </a:ln>
        </p:spPr>
        <p:txBody>
          <a:bodyPr/>
          <a:lstStyle/>
          <a:p>
            <a:endParaRPr lang="el-GR" noProof="0"/>
          </a:p>
        </p:txBody>
      </p:sp>
      <p:sp>
        <p:nvSpPr>
          <p:cNvPr id="12" name="Shape 10">
            <a:extLst>
              <a:ext uri="{FF2B5EF4-FFF2-40B4-BE49-F238E27FC236}">
                <a16:creationId xmlns:a16="http://schemas.microsoft.com/office/drawing/2014/main" id="{011A63B2-652C-63BD-7849-700BCE01DEBA}"/>
              </a:ext>
            </a:extLst>
          </p:cNvPr>
          <p:cNvSpPr/>
          <p:nvPr/>
        </p:nvSpPr>
        <p:spPr>
          <a:xfrm>
            <a:off x="592183" y="3109541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8FDA7268-6608-04A1-476A-39BC496B5F0A}"/>
              </a:ext>
            </a:extLst>
          </p:cNvPr>
          <p:cNvSpPr/>
          <p:nvPr/>
        </p:nvSpPr>
        <p:spPr>
          <a:xfrm>
            <a:off x="592183" y="3138569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l-GR" sz="1600" noProof="0"/>
          </a:p>
        </p:txBody>
      </p:sp>
      <p:sp>
        <p:nvSpPr>
          <p:cNvPr id="14" name="Shape 12">
            <a:extLst>
              <a:ext uri="{FF2B5EF4-FFF2-40B4-BE49-F238E27FC236}">
                <a16:creationId xmlns:a16="http://schemas.microsoft.com/office/drawing/2014/main" id="{943903A8-570C-AB72-D2FF-8604D7C59C52}"/>
              </a:ext>
            </a:extLst>
          </p:cNvPr>
          <p:cNvSpPr/>
          <p:nvPr/>
        </p:nvSpPr>
        <p:spPr>
          <a:xfrm>
            <a:off x="1234440" y="3029131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17C374D9-C64F-BDD7-3C71-3075D0C2A057}"/>
              </a:ext>
            </a:extLst>
          </p:cNvPr>
          <p:cNvSpPr/>
          <p:nvPr/>
        </p:nvSpPr>
        <p:spPr>
          <a:xfrm>
            <a:off x="1484811" y="3029131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Αναζητήστε συμβουλευτική υποστήριξη για τη σύνταξη του Επιχειρηματικού Πλάνου.</a:t>
            </a:r>
            <a:endParaRPr lang="el-GR" sz="1400" noProof="0">
              <a:ea typeface="Calibri"/>
              <a:cs typeface="Calibri"/>
            </a:endParaRPr>
          </a:p>
        </p:txBody>
      </p:sp>
      <p:sp>
        <p:nvSpPr>
          <p:cNvPr id="17" name="Shape 15">
            <a:extLst>
              <a:ext uri="{FF2B5EF4-FFF2-40B4-BE49-F238E27FC236}">
                <a16:creationId xmlns:a16="http://schemas.microsoft.com/office/drawing/2014/main" id="{A85FF307-DEBD-134D-C617-7617664E2CD5}"/>
              </a:ext>
            </a:extLst>
          </p:cNvPr>
          <p:cNvSpPr/>
          <p:nvPr/>
        </p:nvSpPr>
        <p:spPr>
          <a:xfrm>
            <a:off x="577669" y="3940338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18" name="Text 16">
            <a:extLst>
              <a:ext uri="{FF2B5EF4-FFF2-40B4-BE49-F238E27FC236}">
                <a16:creationId xmlns:a16="http://schemas.microsoft.com/office/drawing/2014/main" id="{610BD0B0-F919-9836-571D-C3014659BB01}"/>
              </a:ext>
            </a:extLst>
          </p:cNvPr>
          <p:cNvSpPr/>
          <p:nvPr/>
        </p:nvSpPr>
        <p:spPr>
          <a:xfrm>
            <a:off x="584926" y="3940338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l-GR" sz="1600" noProof="0"/>
          </a:p>
        </p:txBody>
      </p:sp>
      <p:sp>
        <p:nvSpPr>
          <p:cNvPr id="19" name="Shape 17">
            <a:extLst>
              <a:ext uri="{FF2B5EF4-FFF2-40B4-BE49-F238E27FC236}">
                <a16:creationId xmlns:a16="http://schemas.microsoft.com/office/drawing/2014/main" id="{E0FEE611-C1CC-39DA-7172-CCC98EB4259B}"/>
              </a:ext>
            </a:extLst>
          </p:cNvPr>
          <p:cNvSpPr/>
          <p:nvPr/>
        </p:nvSpPr>
        <p:spPr>
          <a:xfrm>
            <a:off x="1234440" y="3859929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20" name="Text 18">
            <a:extLst>
              <a:ext uri="{FF2B5EF4-FFF2-40B4-BE49-F238E27FC236}">
                <a16:creationId xmlns:a16="http://schemas.microsoft.com/office/drawing/2014/main" id="{426A8415-AC4B-BD08-B57C-9D4CBBBE0BF8}"/>
              </a:ext>
            </a:extLst>
          </p:cNvPr>
          <p:cNvSpPr/>
          <p:nvPr/>
        </p:nvSpPr>
        <p:spPr>
          <a:xfrm>
            <a:off x="1463040" y="3859929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Αξιο</a:t>
            </a:r>
            <a:r>
              <a:rPr lang="el-GR" sz="1400" noProof="0">
                <a:solidFill>
                  <a:srgbClr val="0B2E30"/>
                </a:solidFill>
              </a:rPr>
              <a:t>ποιήστε</a:t>
            </a: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τα διαθέσιμα χρηματοδοτικά προγράμματα.</a:t>
            </a:r>
            <a:endParaRPr lang="el-GR" sz="1400" noProof="0">
              <a:ea typeface="Calibri"/>
              <a:cs typeface="Calibri"/>
            </a:endParaRPr>
          </a:p>
        </p:txBody>
      </p:sp>
      <p:sp>
        <p:nvSpPr>
          <p:cNvPr id="24" name="Shape 22">
            <a:extLst>
              <a:ext uri="{FF2B5EF4-FFF2-40B4-BE49-F238E27FC236}">
                <a16:creationId xmlns:a16="http://schemas.microsoft.com/office/drawing/2014/main" id="{1B9C1B48-0D3D-6FE3-464F-5C166B30E942}"/>
              </a:ext>
            </a:extLst>
          </p:cNvPr>
          <p:cNvSpPr/>
          <p:nvPr/>
        </p:nvSpPr>
        <p:spPr>
          <a:xfrm>
            <a:off x="581297" y="4763298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25" name="Text 23">
            <a:extLst>
              <a:ext uri="{FF2B5EF4-FFF2-40B4-BE49-F238E27FC236}">
                <a16:creationId xmlns:a16="http://schemas.microsoft.com/office/drawing/2014/main" id="{96D7AC17-683F-FC28-9458-E79EDC3CFA09}"/>
              </a:ext>
            </a:extLst>
          </p:cNvPr>
          <p:cNvSpPr/>
          <p:nvPr/>
        </p:nvSpPr>
        <p:spPr>
          <a:xfrm>
            <a:off x="708297" y="476329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6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Για την Πολιτεία &amp; Τοπική Αυτοδιοίκηση:</a:t>
            </a:r>
            <a:endParaRPr lang="el-GR" sz="1600" b="1" noProof="0"/>
          </a:p>
        </p:txBody>
      </p:sp>
      <p:sp>
        <p:nvSpPr>
          <p:cNvPr id="26" name="Shape 24">
            <a:extLst>
              <a:ext uri="{FF2B5EF4-FFF2-40B4-BE49-F238E27FC236}">
                <a16:creationId xmlns:a16="http://schemas.microsoft.com/office/drawing/2014/main" id="{2693814F-831D-DBEC-66F9-CF2235839EAD}"/>
              </a:ext>
            </a:extLst>
          </p:cNvPr>
          <p:cNvSpPr/>
          <p:nvPr/>
        </p:nvSpPr>
        <p:spPr>
          <a:xfrm>
            <a:off x="606697" y="5645477"/>
            <a:ext cx="475488" cy="475488"/>
          </a:xfrm>
          <a:prstGeom prst="ellipse">
            <a:avLst/>
          </a:prstGeom>
          <a:solidFill>
            <a:srgbClr val="028090"/>
          </a:solidFill>
          <a:ln/>
        </p:spPr>
        <p:txBody>
          <a:bodyPr/>
          <a:lstStyle/>
          <a:p>
            <a:endParaRPr lang="el-GR" noProof="0"/>
          </a:p>
        </p:txBody>
      </p:sp>
      <p:sp>
        <p:nvSpPr>
          <p:cNvPr id="27" name="Text 25">
            <a:extLst>
              <a:ext uri="{FF2B5EF4-FFF2-40B4-BE49-F238E27FC236}">
                <a16:creationId xmlns:a16="http://schemas.microsoft.com/office/drawing/2014/main" id="{D4649CE8-AB76-654B-7B50-75A09BEFEB2C}"/>
              </a:ext>
            </a:extLst>
          </p:cNvPr>
          <p:cNvSpPr/>
          <p:nvPr/>
        </p:nvSpPr>
        <p:spPr>
          <a:xfrm>
            <a:off x="606697" y="5645477"/>
            <a:ext cx="47548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l-GR" sz="1600" b="1" noProof="0">
                <a:solidFill>
                  <a:srgbClr val="FFFFFF"/>
                </a:solidFill>
                <a:ea typeface="Calibri"/>
                <a:cs typeface="Calibri"/>
              </a:rPr>
              <a:t>1</a:t>
            </a:r>
          </a:p>
        </p:txBody>
      </p:sp>
      <p:sp>
        <p:nvSpPr>
          <p:cNvPr id="28" name="Shape 26">
            <a:extLst>
              <a:ext uri="{FF2B5EF4-FFF2-40B4-BE49-F238E27FC236}">
                <a16:creationId xmlns:a16="http://schemas.microsoft.com/office/drawing/2014/main" id="{B98C1C96-ACF2-E191-9700-00E6B2C2BEE3}"/>
              </a:ext>
            </a:extLst>
          </p:cNvPr>
          <p:cNvSpPr/>
          <p:nvPr/>
        </p:nvSpPr>
        <p:spPr>
          <a:xfrm>
            <a:off x="1299754" y="5565067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29" name="Text 27">
            <a:extLst>
              <a:ext uri="{FF2B5EF4-FFF2-40B4-BE49-F238E27FC236}">
                <a16:creationId xmlns:a16="http://schemas.microsoft.com/office/drawing/2014/main" id="{B38D2B7F-4F13-C958-CACA-83DAD06B8A22}"/>
              </a:ext>
            </a:extLst>
          </p:cNvPr>
          <p:cNvSpPr/>
          <p:nvPr/>
        </p:nvSpPr>
        <p:spPr>
          <a:xfrm>
            <a:off x="1463040" y="5565067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Ενεργοποιήστε τις προστ</a:t>
            </a:r>
            <a:r>
              <a:rPr lang="el-GR" sz="1400" noProof="0">
                <a:solidFill>
                  <a:srgbClr val="0B2E30"/>
                </a:solidFill>
              </a:rPr>
              <a:t>ατευόμενες δημόσιες συμβάσεις.</a:t>
            </a:r>
            <a:endParaRPr lang="el-GR" sz="1400" noProof="0"/>
          </a:p>
        </p:txBody>
      </p:sp>
      <p:sp>
        <p:nvSpPr>
          <p:cNvPr id="30" name="Text 28">
            <a:extLst>
              <a:ext uri="{FF2B5EF4-FFF2-40B4-BE49-F238E27FC236}">
                <a16:creationId xmlns:a16="http://schemas.microsoft.com/office/drawing/2014/main" id="{58669A99-1AE4-747C-0BBA-D0174A62B4BA}"/>
              </a:ext>
            </a:extLst>
          </p:cNvPr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31" name="Text 29">
            <a:extLst>
              <a:ext uri="{FF2B5EF4-FFF2-40B4-BE49-F238E27FC236}">
                <a16:creationId xmlns:a16="http://schemas.microsoft.com/office/drawing/2014/main" id="{81CD25E1-67AF-A219-61F2-43BECE9933A8}"/>
              </a:ext>
            </a:extLst>
          </p:cNvPr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>
                <a:solidFill>
                  <a:srgbClr val="4C6B6D"/>
                </a:solidFill>
                <a:ea typeface="Calibri"/>
                <a:cs typeface="Calibri"/>
              </a:rPr>
              <a:t>32</a:t>
            </a:r>
            <a:endParaRPr lang="el-GR" sz="1000" noProof="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32" name="Shape 22">
            <a:extLst>
              <a:ext uri="{FF2B5EF4-FFF2-40B4-BE49-F238E27FC236}">
                <a16:creationId xmlns:a16="http://schemas.microsoft.com/office/drawing/2014/main" id="{96816D0E-956B-BA64-A12E-F1264C9F3476}"/>
              </a:ext>
            </a:extLst>
          </p:cNvPr>
          <p:cNvSpPr/>
          <p:nvPr/>
        </p:nvSpPr>
        <p:spPr>
          <a:xfrm>
            <a:off x="581296" y="1461298"/>
            <a:ext cx="10424160" cy="64008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/>
          <a:effectLst>
            <a:outerShdw blurRad="50800" dist="12700" dir="5400000" algn="bl" rotWithShape="0">
              <a:srgbClr val="1B3A3A">
                <a:alpha val="10000"/>
              </a:srgbClr>
            </a:outerShdw>
          </a:effectLst>
        </p:spPr>
        <p:txBody>
          <a:bodyPr/>
          <a:lstStyle/>
          <a:p>
            <a:endParaRPr lang="el-GR" noProof="0"/>
          </a:p>
        </p:txBody>
      </p:sp>
      <p:sp>
        <p:nvSpPr>
          <p:cNvPr id="33" name="Text 23">
            <a:extLst>
              <a:ext uri="{FF2B5EF4-FFF2-40B4-BE49-F238E27FC236}">
                <a16:creationId xmlns:a16="http://schemas.microsoft.com/office/drawing/2014/main" id="{19A9BF5E-0DAE-A8E0-6391-EEFF6B867D8B}"/>
              </a:ext>
            </a:extLst>
          </p:cNvPr>
          <p:cNvSpPr/>
          <p:nvPr/>
        </p:nvSpPr>
        <p:spPr>
          <a:xfrm>
            <a:off x="744582" y="1461298"/>
            <a:ext cx="9966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600" b="1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Για Υποψήφιους Επιχειρηματίες / Φορείς:</a:t>
            </a:r>
            <a:endParaRPr lang="el-GR" sz="1600" b="1" noProof="0"/>
          </a:p>
        </p:txBody>
      </p:sp>
    </p:spTree>
    <p:extLst>
      <p:ext uri="{BB962C8B-B14F-4D97-AF65-F5344CB8AC3E}">
        <p14:creationId xmlns:p14="http://schemas.microsoft.com/office/powerpoint/2010/main" val="134842048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48640"/>
            <a:ext cx="9144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3000" b="1" noProof="0">
                <a:solidFill>
                  <a:srgbClr val="0B2E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Σύνοψη: Τι πρέπει να θυμόμαστε</a:t>
            </a:r>
            <a:endParaRPr lang="el-GR" sz="3000" noProof="0"/>
          </a:p>
        </p:txBody>
      </p:sp>
      <p:sp>
        <p:nvSpPr>
          <p:cNvPr id="3" name="Text 1"/>
          <p:cNvSpPr/>
          <p:nvPr/>
        </p:nvSpPr>
        <p:spPr>
          <a:xfrm>
            <a:off x="558800" y="1242423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600" b="1" noProof="0">
                <a:solidFill>
                  <a:srgbClr val="BFDA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l-GR" sz="2600" noProof="0"/>
          </a:p>
        </p:txBody>
      </p:sp>
      <p:sp>
        <p:nvSpPr>
          <p:cNvPr id="5" name="Text 3"/>
          <p:cNvSpPr/>
          <p:nvPr/>
        </p:nvSpPr>
        <p:spPr>
          <a:xfrm>
            <a:off x="1698172" y="1273628"/>
            <a:ext cx="2490651" cy="6850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b="1" noProof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Νόμος 207(Ι)/2020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6" name="Text 4"/>
          <p:cNvSpPr/>
          <p:nvPr/>
        </p:nvSpPr>
        <p:spPr>
          <a:xfrm>
            <a:off x="4389120" y="1201057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Θεσπίζει επίσημο πλαίσιο Κοινωνικών Επιχειρήσεων, με κοινά κριτήρια εγγραφής (70% εσόδων, επανεπένδυση κερδών).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7" name="Text 5"/>
          <p:cNvSpPr/>
          <p:nvPr/>
        </p:nvSpPr>
        <p:spPr>
          <a:xfrm>
            <a:off x="558800" y="1852023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600" b="1" noProof="0">
                <a:solidFill>
                  <a:srgbClr val="BFDA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l-GR" sz="2600" noProof="0"/>
          </a:p>
        </p:txBody>
      </p:sp>
      <p:sp>
        <p:nvSpPr>
          <p:cNvPr id="9" name="Text 7"/>
          <p:cNvSpPr/>
          <p:nvPr/>
        </p:nvSpPr>
        <p:spPr>
          <a:xfrm>
            <a:off x="1698171" y="1759857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b="1" noProof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Κανονισμοί &amp; Εγγραφή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389120" y="1752600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Καθόρισαν τη διαδικασία και άνοιξαν το ηλεκτρονικό Μητρώο εγγραφών.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11" name="Text 9"/>
          <p:cNvSpPr/>
          <p:nvPr/>
        </p:nvSpPr>
        <p:spPr>
          <a:xfrm>
            <a:off x="558800" y="2432594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600" b="1" noProof="0">
                <a:solidFill>
                  <a:srgbClr val="BFDA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l-GR" sz="2600" noProof="0"/>
          </a:p>
        </p:txBody>
      </p:sp>
      <p:sp>
        <p:nvSpPr>
          <p:cNvPr id="13" name="Text 11"/>
          <p:cNvSpPr/>
          <p:nvPr/>
        </p:nvSpPr>
        <p:spPr>
          <a:xfrm>
            <a:off x="1698171" y="2296886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b="1" noProof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Δύο είδη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389120" y="2217057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Γενικού Σκοπού (επανεπένδυση ≥80% κερδών) &amp; Ένταξης (10% </a:t>
            </a:r>
            <a:r>
              <a:rPr lang="el-GR" sz="1400" noProof="0" err="1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ΑμεΑ</a:t>
            </a: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 / 30% ευπαθείς ομάδες, επανεπένδυση ≥40%).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529771" y="2940595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600" b="1" noProof="0">
                <a:solidFill>
                  <a:srgbClr val="BFDA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l-GR" sz="2600" noProof="0"/>
          </a:p>
        </p:txBody>
      </p:sp>
      <p:sp>
        <p:nvSpPr>
          <p:cNvPr id="17" name="Text 15"/>
          <p:cNvSpPr/>
          <p:nvPr/>
        </p:nvSpPr>
        <p:spPr>
          <a:xfrm>
            <a:off x="1719943" y="2848428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b="1" noProof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Στήριξη</a:t>
            </a:r>
            <a:endParaRPr lang="el-GR" sz="1350" noProof="0">
              <a:latin typeface="Calibri"/>
              <a:ea typeface="Calibri"/>
              <a:cs typeface="Calibri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4389120" y="2855687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>
                <a:solidFill>
                  <a:srgbClr val="0B2E30"/>
                </a:solidFill>
                <a:ea typeface="+mn-lt"/>
                <a:cs typeface="+mn-lt"/>
              </a:rPr>
              <a:t>Δύο παράλληλα Σχέδια Χορηγιών (</a:t>
            </a:r>
            <a:r>
              <a:rPr lang="el-GR" sz="1400" noProof="0">
                <a:solidFill>
                  <a:srgbClr val="0B2E30"/>
                </a:solidFill>
                <a:ea typeface="+mn-lt"/>
                <a:cs typeface="+mn-lt"/>
              </a:rPr>
              <a:t>€10.000</a:t>
            </a:r>
            <a:r>
              <a:rPr lang="el-GR" sz="1400">
                <a:solidFill>
                  <a:srgbClr val="0B2E30"/>
                </a:solidFill>
                <a:ea typeface="+mn-lt"/>
                <a:cs typeface="+mn-lt"/>
              </a:rPr>
              <a:t> εφάπαξ από ΥΣΕ για σύσταση &amp; </a:t>
            </a:r>
            <a:r>
              <a:rPr lang="el-GR" sz="1400" noProof="0">
                <a:solidFill>
                  <a:srgbClr val="0B2E30"/>
                </a:solidFill>
                <a:ea typeface="+mn-lt"/>
                <a:cs typeface="+mn-lt"/>
              </a:rPr>
              <a:t>έως €</a:t>
            </a:r>
            <a:r>
              <a:rPr lang="el-GR" sz="1400">
                <a:solidFill>
                  <a:srgbClr val="0B2E30"/>
                </a:solidFill>
                <a:ea typeface="+mn-lt"/>
                <a:cs typeface="+mn-lt"/>
              </a:rPr>
              <a:t>30.000 από ΤΚΕΑΑ για ένταξη ΑμεΑ</a:t>
            </a:r>
            <a:r>
              <a:rPr lang="el-GR" sz="1400" noProof="0">
                <a:solidFill>
                  <a:srgbClr val="0B2E30"/>
                </a:solidFill>
                <a:ea typeface="+mn-lt"/>
                <a:cs typeface="+mn-lt"/>
              </a:rPr>
              <a:t>), </a:t>
            </a:r>
            <a:r>
              <a:rPr lang="el-GR" sz="1400">
                <a:solidFill>
                  <a:srgbClr val="0B2E30"/>
                </a:solidFill>
                <a:ea typeface="+mn-lt"/>
                <a:cs typeface="+mn-lt"/>
              </a:rPr>
              <a:t>σε συνδυασμό με επιδοτήσεις μισθών και προστατευόμενες δημόσιες συμβάσεις</a:t>
            </a:r>
            <a:r>
              <a:rPr lang="el-GR" sz="1400" noProof="0">
                <a:solidFill>
                  <a:srgbClr val="0B2E30"/>
                </a:solidFill>
                <a:ea typeface="+mn-lt"/>
                <a:cs typeface="+mn-lt"/>
              </a:rPr>
              <a:t>.</a:t>
            </a:r>
            <a:endParaRPr lang="en-US">
              <a:ea typeface="+mn-lt"/>
              <a:cs typeface="+mn-lt"/>
            </a:endParaRPr>
          </a:p>
        </p:txBody>
      </p:sp>
      <p:sp>
        <p:nvSpPr>
          <p:cNvPr id="19" name="Text 17"/>
          <p:cNvSpPr/>
          <p:nvPr/>
        </p:nvSpPr>
        <p:spPr>
          <a:xfrm>
            <a:off x="529772" y="3535680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600" b="1" noProof="0">
                <a:solidFill>
                  <a:srgbClr val="BFDAD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l-GR" sz="2600" noProof="0"/>
          </a:p>
        </p:txBody>
      </p:sp>
      <p:sp>
        <p:nvSpPr>
          <p:cNvPr id="21" name="Text 19"/>
          <p:cNvSpPr/>
          <p:nvPr/>
        </p:nvSpPr>
        <p:spPr>
          <a:xfrm>
            <a:off x="1647371" y="3421743"/>
            <a:ext cx="2468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b="1" noProof="0">
                <a:solidFill>
                  <a:srgbClr val="028090"/>
                </a:solidFill>
                <a:latin typeface="Calibri"/>
                <a:ea typeface="Calibri"/>
                <a:cs typeface="Calibri"/>
              </a:rPr>
              <a:t>Δημόσιες συμβάσεις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389120" y="3414485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1400" noProof="0">
                <a:solidFill>
                  <a:srgbClr val="0B2E30"/>
                </a:solidFill>
                <a:latin typeface="Calibri"/>
                <a:ea typeface="Calibri"/>
                <a:cs typeface="Calibri"/>
              </a:rPr>
              <a:t>Αποκλειστική πρόσβαση σε διαγωνισμούς για επιχειρήσεις με ≥30% εργαζόμενους με αναπηρία.</a:t>
            </a:r>
            <a:endParaRPr lang="el-GR" sz="1400" noProof="0">
              <a:latin typeface="Calibri"/>
              <a:ea typeface="Calibri"/>
              <a:cs typeface="Calibri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l-GR" sz="1000" noProof="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l-GR" sz="1000" noProof="0"/>
          </a:p>
        </p:txBody>
      </p:sp>
      <p:sp>
        <p:nvSpPr>
          <p:cNvPr id="24" name="Text 22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ctr"/>
          <a:lstStyle/>
          <a:p>
            <a:pPr marL="0" indent="0" algn="r">
              <a:buNone/>
            </a:pPr>
            <a:r>
              <a:rPr lang="el-GR" sz="1000">
                <a:solidFill>
                  <a:srgbClr val="4C6B6D"/>
                </a:solidFill>
                <a:ea typeface="Calibri"/>
                <a:cs typeface="Calibri"/>
              </a:rPr>
              <a:t>33</a:t>
            </a:r>
            <a:endParaRPr lang="el-GR" sz="1000" noProof="0">
              <a:solidFill>
                <a:srgbClr val="4C6B6D"/>
              </a:solidFill>
              <a:ea typeface="Calibri"/>
              <a:cs typeface="Calibri"/>
            </a:endParaRPr>
          </a:p>
        </p:txBody>
      </p:sp>
      <p:sp>
        <p:nvSpPr>
          <p:cNvPr id="25" name="Text 17">
            <a:extLst>
              <a:ext uri="{FF2B5EF4-FFF2-40B4-BE49-F238E27FC236}">
                <a16:creationId xmlns:a16="http://schemas.microsoft.com/office/drawing/2014/main" id="{70ABC4C0-F7BA-40AA-4AB0-DC9E22CAB0F6}"/>
              </a:ext>
            </a:extLst>
          </p:cNvPr>
          <p:cNvSpPr/>
          <p:nvPr/>
        </p:nvSpPr>
        <p:spPr>
          <a:xfrm>
            <a:off x="529771" y="4036421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600" b="1" noProof="0">
                <a:solidFill>
                  <a:srgbClr val="BFDAD6"/>
                </a:solidFill>
                <a:latin typeface="Cambria"/>
                <a:ea typeface="Cambria"/>
              </a:rPr>
              <a:t>06</a:t>
            </a:r>
            <a:endParaRPr lang="el-GR" sz="2600" noProof="0"/>
          </a:p>
        </p:txBody>
      </p:sp>
      <p:sp>
        <p:nvSpPr>
          <p:cNvPr id="26" name="Text 19">
            <a:extLst>
              <a:ext uri="{FF2B5EF4-FFF2-40B4-BE49-F238E27FC236}">
                <a16:creationId xmlns:a16="http://schemas.microsoft.com/office/drawing/2014/main" id="{871C9C73-62A5-75C1-6518-CC5B2E3E28EF}"/>
              </a:ext>
            </a:extLst>
          </p:cNvPr>
          <p:cNvSpPr/>
          <p:nvPr/>
        </p:nvSpPr>
        <p:spPr>
          <a:xfrm>
            <a:off x="1647371" y="4002314"/>
            <a:ext cx="2425337" cy="8882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 noProof="0" dirty="0" err="1">
                <a:solidFill>
                  <a:srgbClr val="028090"/>
                </a:solidFill>
                <a:ea typeface="Calibri"/>
                <a:cs typeface="Calibri"/>
              </a:rPr>
              <a:t>True</a:t>
            </a:r>
            <a:r>
              <a:rPr lang="el-GR" sz="1400" b="1" noProof="0" dirty="0">
                <a:solidFill>
                  <a:srgbClr val="028090"/>
                </a:solidFill>
                <a:ea typeface="Calibri"/>
                <a:cs typeface="Calibri"/>
              </a:rPr>
              <a:t> </a:t>
            </a:r>
            <a:r>
              <a:rPr lang="el-GR" sz="1400" b="1" noProof="0" dirty="0" err="1">
                <a:solidFill>
                  <a:srgbClr val="028090"/>
                </a:solidFill>
                <a:ea typeface="Calibri"/>
                <a:cs typeface="Calibri"/>
              </a:rPr>
              <a:t>Heart</a:t>
            </a:r>
            <a:r>
              <a:rPr lang="el-GR" sz="1400" b="1" noProof="0" dirty="0">
                <a:solidFill>
                  <a:srgbClr val="028090"/>
                </a:solidFill>
                <a:ea typeface="Calibri"/>
                <a:cs typeface="Calibri"/>
              </a:rPr>
              <a:t> </a:t>
            </a:r>
            <a:r>
              <a:rPr lang="el-GR" sz="1400" b="1" noProof="0" dirty="0" err="1">
                <a:solidFill>
                  <a:srgbClr val="028090"/>
                </a:solidFill>
                <a:ea typeface="Calibri"/>
                <a:cs typeface="Calibri"/>
              </a:rPr>
              <a:t>Cafe</a:t>
            </a:r>
            <a:endParaRPr lang="el-GR" sz="1400" b="1" noProof="0" dirty="0">
              <a:solidFill>
                <a:srgbClr val="028090"/>
              </a:solidFill>
              <a:ea typeface="Calibri"/>
              <a:cs typeface="Calibri"/>
            </a:endParaRPr>
          </a:p>
        </p:txBody>
      </p:sp>
      <p:sp>
        <p:nvSpPr>
          <p:cNvPr id="27" name="Text 20">
            <a:extLst>
              <a:ext uri="{FF2B5EF4-FFF2-40B4-BE49-F238E27FC236}">
                <a16:creationId xmlns:a16="http://schemas.microsoft.com/office/drawing/2014/main" id="{D9BAFDDB-04E5-888A-337D-E4ECDF6D43D7}"/>
              </a:ext>
            </a:extLst>
          </p:cNvPr>
          <p:cNvSpPr/>
          <p:nvPr/>
        </p:nvSpPr>
        <p:spPr>
          <a:xfrm>
            <a:off x="4389119" y="3987799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noProof="0">
                <a:solidFill>
                  <a:srgbClr val="0B2E30"/>
                </a:solidFill>
                <a:ea typeface="+mn-lt"/>
                <a:cs typeface="+mn-lt"/>
              </a:rPr>
              <a:t>Πρακτική απόδειξη ότι η συμπερίληψη στην εστίαση είναι βιώσιμη με κατάλληλη δομή, σαφείς οδηγίες και συνεχή υποστήριξη.</a:t>
            </a:r>
            <a:endParaRPr lang="el-GR" noProof="0"/>
          </a:p>
        </p:txBody>
      </p:sp>
      <p:sp>
        <p:nvSpPr>
          <p:cNvPr id="28" name="Text 17">
            <a:extLst>
              <a:ext uri="{FF2B5EF4-FFF2-40B4-BE49-F238E27FC236}">
                <a16:creationId xmlns:a16="http://schemas.microsoft.com/office/drawing/2014/main" id="{8774B515-5CA5-72AB-0DD3-F87EF8986F22}"/>
              </a:ext>
            </a:extLst>
          </p:cNvPr>
          <p:cNvSpPr/>
          <p:nvPr/>
        </p:nvSpPr>
        <p:spPr>
          <a:xfrm>
            <a:off x="529770" y="4646020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600" b="1" noProof="0">
                <a:solidFill>
                  <a:srgbClr val="BFDAD6"/>
                </a:solidFill>
                <a:latin typeface="Cambria"/>
                <a:ea typeface="Cambria"/>
              </a:rPr>
              <a:t>07</a:t>
            </a:r>
            <a:endParaRPr lang="el-GR" sz="2600" noProof="0"/>
          </a:p>
        </p:txBody>
      </p:sp>
      <p:sp>
        <p:nvSpPr>
          <p:cNvPr id="29" name="Text 17">
            <a:extLst>
              <a:ext uri="{FF2B5EF4-FFF2-40B4-BE49-F238E27FC236}">
                <a16:creationId xmlns:a16="http://schemas.microsoft.com/office/drawing/2014/main" id="{553C97B0-7D2C-70EC-EF72-2D4712E749D8}"/>
              </a:ext>
            </a:extLst>
          </p:cNvPr>
          <p:cNvSpPr/>
          <p:nvPr/>
        </p:nvSpPr>
        <p:spPr>
          <a:xfrm>
            <a:off x="529770" y="5277392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600" b="1" noProof="0">
                <a:solidFill>
                  <a:srgbClr val="BFDAD6"/>
                </a:solidFill>
                <a:latin typeface="Cambria"/>
                <a:ea typeface="Cambria"/>
              </a:rPr>
              <a:t>08</a:t>
            </a:r>
            <a:endParaRPr lang="el-GR" sz="2600" noProof="0"/>
          </a:p>
        </p:txBody>
      </p:sp>
      <p:sp>
        <p:nvSpPr>
          <p:cNvPr id="30" name="Text 17">
            <a:extLst>
              <a:ext uri="{FF2B5EF4-FFF2-40B4-BE49-F238E27FC236}">
                <a16:creationId xmlns:a16="http://schemas.microsoft.com/office/drawing/2014/main" id="{40C20C2B-DEFF-4249-934D-E09EA37D6E9E}"/>
              </a:ext>
            </a:extLst>
          </p:cNvPr>
          <p:cNvSpPr/>
          <p:nvPr/>
        </p:nvSpPr>
        <p:spPr>
          <a:xfrm>
            <a:off x="529770" y="5850706"/>
            <a:ext cx="1005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l-GR" sz="2600" b="1" noProof="0">
                <a:solidFill>
                  <a:srgbClr val="BFDAD6"/>
                </a:solidFill>
                <a:latin typeface="Cambria"/>
                <a:ea typeface="Cambria"/>
              </a:rPr>
              <a:t>09</a:t>
            </a:r>
            <a:endParaRPr lang="el-GR" sz="2600" noProof="0"/>
          </a:p>
        </p:txBody>
      </p:sp>
      <p:sp>
        <p:nvSpPr>
          <p:cNvPr id="31" name="Text 19">
            <a:extLst>
              <a:ext uri="{FF2B5EF4-FFF2-40B4-BE49-F238E27FC236}">
                <a16:creationId xmlns:a16="http://schemas.microsoft.com/office/drawing/2014/main" id="{6CCA2831-03EC-D7E2-E759-4D31154F8DD8}"/>
              </a:ext>
            </a:extLst>
          </p:cNvPr>
          <p:cNvSpPr/>
          <p:nvPr/>
        </p:nvSpPr>
        <p:spPr>
          <a:xfrm>
            <a:off x="1632856" y="4597398"/>
            <a:ext cx="25995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 noProof="0" dirty="0">
                <a:solidFill>
                  <a:srgbClr val="028090"/>
                </a:solidFill>
                <a:ea typeface="+mn-lt"/>
                <a:cs typeface="+mn-lt"/>
              </a:rPr>
              <a:t>Πίνακας Καταλληλότητας</a:t>
            </a:r>
            <a:endParaRPr lang="el-GR" b="1" noProof="0" dirty="0"/>
          </a:p>
        </p:txBody>
      </p:sp>
      <p:sp>
        <p:nvSpPr>
          <p:cNvPr id="32" name="Text 20">
            <a:extLst>
              <a:ext uri="{FF2B5EF4-FFF2-40B4-BE49-F238E27FC236}">
                <a16:creationId xmlns:a16="http://schemas.microsoft.com/office/drawing/2014/main" id="{BF5B33A1-922A-E51B-482C-B82047EE0B70}"/>
              </a:ext>
            </a:extLst>
          </p:cNvPr>
          <p:cNvSpPr/>
          <p:nvPr/>
        </p:nvSpPr>
        <p:spPr>
          <a:xfrm>
            <a:off x="4389118" y="4597398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noProof="0">
                <a:solidFill>
                  <a:srgbClr val="0B2E30"/>
                </a:solidFill>
                <a:ea typeface="+mn-lt"/>
                <a:cs typeface="+mn-lt"/>
              </a:rPr>
              <a:t>Διαχωρισμός αισθητηριακών αναπηριών (Όραση/Ακοή). Υψηλή καταλληλότητα (100%) των ατόμων με αναπηρία ακοής σε τεχνικά/ψηφιακά επαγγέλματα.</a:t>
            </a:r>
            <a:endParaRPr lang="el-GR" noProof="0">
              <a:ea typeface="+mn-lt"/>
              <a:cs typeface="+mn-lt"/>
            </a:endParaRPr>
          </a:p>
        </p:txBody>
      </p:sp>
      <p:sp>
        <p:nvSpPr>
          <p:cNvPr id="33" name="Text 19">
            <a:extLst>
              <a:ext uri="{FF2B5EF4-FFF2-40B4-BE49-F238E27FC236}">
                <a16:creationId xmlns:a16="http://schemas.microsoft.com/office/drawing/2014/main" id="{E49CD7D9-3089-B16F-E01E-CBF5B07AC6BE}"/>
              </a:ext>
            </a:extLst>
          </p:cNvPr>
          <p:cNvSpPr/>
          <p:nvPr/>
        </p:nvSpPr>
        <p:spPr>
          <a:xfrm>
            <a:off x="1647369" y="5228769"/>
            <a:ext cx="25995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 noProof="0" dirty="0">
                <a:solidFill>
                  <a:srgbClr val="028090"/>
                </a:solidFill>
                <a:ea typeface="+mn-lt"/>
                <a:cs typeface="+mn-lt"/>
              </a:rPr>
              <a:t>Θεσμός του Συμβούλου Υποστηριζόμενης </a:t>
            </a:r>
            <a:r>
              <a:rPr lang="el-GR" sz="1400" b="1" noProof="0" dirty="0" err="1">
                <a:solidFill>
                  <a:srgbClr val="028090"/>
                </a:solidFill>
                <a:ea typeface="+mn-lt"/>
                <a:cs typeface="+mn-lt"/>
              </a:rPr>
              <a:t>Απασχολησης</a:t>
            </a:r>
            <a:endParaRPr lang="el-GR" b="1" noProof="0" dirty="0"/>
          </a:p>
        </p:txBody>
      </p:sp>
      <p:sp>
        <p:nvSpPr>
          <p:cNvPr id="34" name="Text 19">
            <a:extLst>
              <a:ext uri="{FF2B5EF4-FFF2-40B4-BE49-F238E27FC236}">
                <a16:creationId xmlns:a16="http://schemas.microsoft.com/office/drawing/2014/main" id="{78F1F982-6626-B84D-E1FC-594CAC1C19B1}"/>
              </a:ext>
            </a:extLst>
          </p:cNvPr>
          <p:cNvSpPr/>
          <p:nvPr/>
        </p:nvSpPr>
        <p:spPr>
          <a:xfrm>
            <a:off x="1647369" y="5802083"/>
            <a:ext cx="259950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b="1" noProof="0">
                <a:solidFill>
                  <a:srgbClr val="028090"/>
                </a:solidFill>
                <a:ea typeface="+mn-lt"/>
                <a:cs typeface="+mn-lt"/>
              </a:rPr>
              <a:t>Κοινωνικοοικονομικός Αντίκτυπος</a:t>
            </a:r>
            <a:endParaRPr lang="el-GR" b="1" noProof="0">
              <a:ea typeface="Calibri"/>
              <a:cs typeface="Calibri"/>
            </a:endParaRPr>
          </a:p>
        </p:txBody>
      </p:sp>
      <p:sp>
        <p:nvSpPr>
          <p:cNvPr id="35" name="Text 20">
            <a:extLst>
              <a:ext uri="{FF2B5EF4-FFF2-40B4-BE49-F238E27FC236}">
                <a16:creationId xmlns:a16="http://schemas.microsoft.com/office/drawing/2014/main" id="{56A83A04-7E44-ECC2-07F8-8E031E20C787}"/>
              </a:ext>
            </a:extLst>
          </p:cNvPr>
          <p:cNvSpPr/>
          <p:nvPr/>
        </p:nvSpPr>
        <p:spPr>
          <a:xfrm>
            <a:off x="4389117" y="5228769"/>
            <a:ext cx="72237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noProof="0">
                <a:solidFill>
                  <a:srgbClr val="0B2E30"/>
                </a:solidFill>
                <a:ea typeface="+mn-lt"/>
                <a:cs typeface="+mn-lt"/>
              </a:rPr>
              <a:t>Καθοριστικός παράγοντας επιτυχίας για την επί τόπου εκπαίδευση, την ομαλή προσαρμογή και τη σταδιακή αυτονομία του εργαζομένου.</a:t>
            </a:r>
            <a:endParaRPr lang="el-GR" noProof="0"/>
          </a:p>
        </p:txBody>
      </p:sp>
      <p:sp>
        <p:nvSpPr>
          <p:cNvPr id="36" name="Text 20">
            <a:extLst>
              <a:ext uri="{FF2B5EF4-FFF2-40B4-BE49-F238E27FC236}">
                <a16:creationId xmlns:a16="http://schemas.microsoft.com/office/drawing/2014/main" id="{A658F73D-69BC-C56A-9260-690C3123A7A3}"/>
              </a:ext>
            </a:extLst>
          </p:cNvPr>
          <p:cNvSpPr/>
          <p:nvPr/>
        </p:nvSpPr>
        <p:spPr>
          <a:xfrm>
            <a:off x="4389117" y="5838369"/>
            <a:ext cx="7223760" cy="77941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l-GR" sz="1400" noProof="0">
                <a:solidFill>
                  <a:srgbClr val="0B2E30"/>
                </a:solidFill>
                <a:ea typeface="+mn-lt"/>
                <a:cs typeface="+mn-lt"/>
              </a:rPr>
              <a:t>Μετάβαση από την επιδοματική εξάρτηση στην οικονομική αυτονομία με όφελος για τα άτομα, την οικονομία και την κοινωνία. 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E2F0033B-CBD6-4031-2EAB-BDB5BCE96095}"/>
              </a:ext>
            </a:extLst>
          </p:cNvPr>
          <p:cNvCxnSpPr/>
          <p:nvPr/>
        </p:nvCxnSpPr>
        <p:spPr>
          <a:xfrm>
            <a:off x="1353312" y="1316736"/>
            <a:ext cx="15240" cy="5132832"/>
          </a:xfrm>
          <a:prstGeom prst="straightConnector1">
            <a:avLst/>
          </a:prstGeom>
          <a:ln>
            <a:solidFill>
              <a:srgbClr val="77D1C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49610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2343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418320" y="4114800"/>
            <a:ext cx="3840480" cy="3840480"/>
          </a:xfrm>
          <a:prstGeom prst="ellipse">
            <a:avLst/>
          </a:prstGeom>
          <a:solidFill>
            <a:srgbClr val="028090">
              <a:alpha val="5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371600" y="-1371600"/>
            <a:ext cx="2926080" cy="2926080"/>
          </a:xfrm>
          <a:prstGeom prst="ellipse">
            <a:avLst/>
          </a:prstGeom>
          <a:solidFill>
            <a:srgbClr val="00A896">
              <a:alpha val="45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822960" y="237744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600" b="1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Ευχαριστούμε</a:t>
            </a:r>
            <a:endParaRPr lang="en-US" sz="4600"/>
          </a:p>
        </p:txBody>
      </p:sp>
      <p:sp>
        <p:nvSpPr>
          <p:cNvPr id="5" name="Text 3"/>
          <p:cNvSpPr/>
          <p:nvPr/>
        </p:nvSpPr>
        <p:spPr>
          <a:xfrm>
            <a:off x="822960" y="338328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>
                <a:solidFill>
                  <a:srgbClr val="02C39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Ερωτήσεις και συζήτηση</a:t>
            </a:r>
            <a:endParaRPr lang="en-US" sz="1800"/>
          </a:p>
        </p:txBody>
      </p:sp>
      <p:sp>
        <p:nvSpPr>
          <p:cNvPr id="6" name="Shape 4"/>
          <p:cNvSpPr/>
          <p:nvPr/>
        </p:nvSpPr>
        <p:spPr>
          <a:xfrm>
            <a:off x="822960" y="4114800"/>
            <a:ext cx="1280160" cy="0"/>
          </a:xfrm>
          <a:prstGeom prst="line">
            <a:avLst/>
          </a:prstGeom>
          <a:noFill/>
          <a:ln w="38100">
            <a:solidFill>
              <a:srgbClr val="02C39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434340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>
                <a:solidFill>
                  <a:srgbClr val="CFE9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400"/>
          </a:p>
        </p:txBody>
      </p:sp>
      <p:sp>
        <p:nvSpPr>
          <p:cNvPr id="8" name="Text 6"/>
          <p:cNvSpPr/>
          <p:nvPr/>
        </p:nvSpPr>
        <p:spPr>
          <a:xfrm>
            <a:off x="457200" y="649224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Νέος Όμιλος Φίλων Κωφών</a:t>
            </a:r>
            <a:endParaRPr lang="en-US" sz="1000"/>
          </a:p>
        </p:txBody>
      </p:sp>
      <p:sp>
        <p:nvSpPr>
          <p:cNvPr id="9" name="Text 7"/>
          <p:cNvSpPr/>
          <p:nvPr/>
        </p:nvSpPr>
        <p:spPr>
          <a:xfrm>
            <a:off x="11274552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>
                <a:solidFill>
                  <a:srgbClr val="4C6B6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170314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FE3F95B-9055-4F34-8C01-4535024A85D4}">
  <we:reference id="wa200010001" version="1.0.0.1" store="el-GR" storeType="OMEX"/>
  <we:alternateReferences>
    <we:reference id="WA200010001" version="1.0.0.1" store="WA200010001" storeType="OMEX"/>
  </we:alternateReferences>
  <we:properties>
    <we:property name="claude.fileId" value="&quot;babe6a83-f69d-43f8-ac66-910160a5279d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1D8F03584B11949AED911802685ECC9" ma:contentTypeVersion="13" ma:contentTypeDescription="Create a new document." ma:contentTypeScope="" ma:versionID="b718ed5a3dc39b680d8166ba9e52f7c0">
  <xsd:schema xmlns:xsd="http://www.w3.org/2001/XMLSchema" xmlns:xs="http://www.w3.org/2001/XMLSchema" xmlns:p="http://schemas.microsoft.com/office/2006/metadata/properties" xmlns:ns2="a31dbe69-6177-42eb-8a5b-fe07178881b8" xmlns:ns3="2ce28b65-641e-4e78-9a0e-6eb81f58472d" xmlns:ns4="e00a5734-69b4-400f-8bcf-03a7ec24d332" targetNamespace="http://schemas.microsoft.com/office/2006/metadata/properties" ma:root="true" ma:fieldsID="57b1081b21b18897dd8b6e7e8a2c026e" ns2:_="" ns3:_="" ns4:_="">
    <xsd:import namespace="a31dbe69-6177-42eb-8a5b-fe07178881b8"/>
    <xsd:import namespace="2ce28b65-641e-4e78-9a0e-6eb81f58472d"/>
    <xsd:import namespace="e00a5734-69b4-400f-8bcf-03a7ec24d33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1dbe69-6177-42eb-8a5b-fe07178881b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e28b65-641e-4e78-9a0e-6eb81f58472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6920231f-9352-467f-a6bc-fb7199562fb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00a5734-69b4-400f-8bcf-03a7ec24d332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d9b6953c-e5c9-47c8-a76c-dc7e27edfef6}" ma:internalName="TaxCatchAll" ma:showField="CatchAllData" ma:web="a31dbe69-6177-42eb-8a5b-fe07178881b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ce28b65-641e-4e78-9a0e-6eb81f58472d">
      <Terms xmlns="http://schemas.microsoft.com/office/infopath/2007/PartnerControls"/>
    </lcf76f155ced4ddcb4097134ff3c332f>
    <TaxCatchAll xmlns="e00a5734-69b4-400f-8bcf-03a7ec24d332" xsi:nil="true"/>
  </documentManagement>
</p:properties>
</file>

<file path=customXml/itemProps1.xml><?xml version="1.0" encoding="utf-8"?>
<ds:datastoreItem xmlns:ds="http://schemas.openxmlformats.org/officeDocument/2006/customXml" ds:itemID="{CEF5E77A-257B-4B25-99B9-FE0E688DCE3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1dbe69-6177-42eb-8a5b-fe07178881b8"/>
    <ds:schemaRef ds:uri="2ce28b65-641e-4e78-9a0e-6eb81f58472d"/>
    <ds:schemaRef ds:uri="e00a5734-69b4-400f-8bcf-03a7ec24d3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A4B546C-5DFE-4C9D-B894-9954D39545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1A3293E-232C-46F6-9B4D-224BF2ADBA24}">
  <ds:schemaRefs>
    <ds:schemaRef ds:uri="http://schemas.openxmlformats.org/package/2006/metadata/core-properties"/>
    <ds:schemaRef ds:uri="a31dbe69-6177-42eb-8a5b-fe07178881b8"/>
    <ds:schemaRef ds:uri="http://purl.org/dc/elements/1.1/"/>
    <ds:schemaRef ds:uri="http://purl.org/dc/dcmitype/"/>
    <ds:schemaRef ds:uri="http://schemas.microsoft.com/office/2006/documentManagement/types"/>
    <ds:schemaRef ds:uri="http://purl.org/dc/terms/"/>
    <ds:schemaRef ds:uri="http://schemas.microsoft.com/office/infopath/2007/PartnerControls"/>
    <ds:schemaRef ds:uri="2ce28b65-641e-4e78-9a0e-6eb81f58472d"/>
    <ds:schemaRef ds:uri="http://schemas.microsoft.com/office/2006/metadata/properties"/>
    <ds:schemaRef ds:uri="http://www.w3.org/XML/1998/namespace"/>
    <ds:schemaRef ds:uri="e00a5734-69b4-400f-8bcf-03a7ec24d332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293</TotalTime>
  <Words>4032</Words>
  <Application>Microsoft Office PowerPoint</Application>
  <PresentationFormat>Ευρεία οθόνη</PresentationFormat>
  <Paragraphs>729</Paragraphs>
  <Slides>39</Slides>
  <Notes>38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4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39</vt:i4>
      </vt:variant>
    </vt:vector>
  </HeadingPairs>
  <TitlesOfParts>
    <vt:vector size="44" baseType="lpstr">
      <vt:lpstr>Arial</vt:lpstr>
      <vt:lpstr>Calibri</vt:lpstr>
      <vt:lpstr>Cambria</vt:lpstr>
      <vt:lpstr>Times New Roman</vt:lpstr>
      <vt:lpstr>Office Theme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Alexandros Michaelides</cp:lastModifiedBy>
  <cp:revision>1</cp:revision>
  <dcterms:created xsi:type="dcterms:W3CDTF">2026-07-20T04:43:49Z</dcterms:created>
  <dcterms:modified xsi:type="dcterms:W3CDTF">2026-10-03T05:01:59Z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0x01010031D8F03584B11949AED911802685ECC9</vt:lpwstr>
  </property>
  <property fmtid="{D5CDD505-2E9C-101B-9397-08002B2CF9AE}" pid="3" name="MediaServiceImageTags">
    <vt:lpwstr/>
  </property>
</Properties>
</file>